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DF125A-CA3B-40A7-8DF3-52E642F79DD5}" v="1" dt="2026-10-07T11:07:57.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52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Content adapted directly from the attached source document: EASY READ 2026 Wolverhampton-safeguarding-together-wst-annual-report-2025-26 V1.docx.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Content adapted directly from the attached source document: EASY READ 2026 Wolverhampton-safeguarding-together-wst-annual-report-2025-26 V1.docx.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5F7F6"/>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EB5F22"/>
          </a:solidFill>
          <a:ln w="12700">
            <a:solidFill>
              <a:srgbClr val="EB5F22"/>
            </a:solidFill>
            <a:prstDash val="solid"/>
          </a:ln>
        </p:spPr>
        <p:txBody>
          <a:bodyPr/>
          <a:lstStyle/>
          <a:p>
            <a:endParaRPr/>
          </a:p>
        </p:txBody>
      </p:sp>
      <p:sp>
        <p:nvSpPr>
          <p:cNvPr id="3" name="Shape 1"/>
          <p:cNvSpPr/>
          <p:nvPr/>
        </p:nvSpPr>
        <p:spPr>
          <a:xfrm>
            <a:off x="146304" y="6675120"/>
            <a:ext cx="12042648" cy="182880"/>
          </a:xfrm>
          <a:prstGeom prst="rect">
            <a:avLst/>
          </a:prstGeom>
          <a:solidFill>
            <a:srgbClr val="AE3137"/>
          </a:solidFill>
          <a:ln w="12700">
            <a:solidFill>
              <a:srgbClr val="AE3137"/>
            </a:solidFill>
            <a:prstDash val="solid"/>
          </a:ln>
        </p:spPr>
        <p:txBody>
          <a:bodyPr/>
          <a:lstStyle/>
          <a:p>
            <a:endParaRPr/>
          </a:p>
        </p:txBody>
      </p:sp>
      <p:sp>
        <p:nvSpPr>
          <p:cNvPr id="4" name="Text 2"/>
          <p:cNvSpPr/>
          <p:nvPr/>
        </p:nvSpPr>
        <p:spPr>
          <a:xfrm>
            <a:off x="502920" y="6446520"/>
            <a:ext cx="5029200" cy="164592"/>
          </a:xfrm>
          <a:prstGeom prst="rect">
            <a:avLst/>
          </a:prstGeom>
          <a:noFill/>
          <a:ln/>
        </p:spPr>
        <p:txBody>
          <a:bodyPr wrap="square" lIns="0" tIns="0" rIns="0" bIns="0" rtlCol="0" anchor="ctr"/>
          <a:lstStyle/>
          <a:p>
            <a:pPr marL="0" indent="0">
              <a:buNone/>
            </a:pPr>
            <a:r>
              <a:rPr lang="en-US" sz="900">
                <a:solidFill>
                  <a:srgbClr val="687276"/>
                </a:solidFill>
              </a:rPr>
              <a:t>Wolverhampton Safeguarding Together</a:t>
            </a:r>
            <a:endParaRPr lang="en-US" sz="90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olverhamptonsafeguarding.org.uk/wp-content/uploads/2026/09/WCC-1917-WST-Annual-Report-2025-26.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hyperlink" Target="mailto:WST@Wolverhampto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9F4"/>
        </a:solidFill>
        <a:effectLst/>
      </p:bgPr>
    </p:bg>
    <p:spTree>
      <p:nvGrpSpPr>
        <p:cNvPr id="1" name=""/>
        <p:cNvGrpSpPr/>
        <p:nvPr/>
      </p:nvGrpSpPr>
      <p:grpSpPr>
        <a:xfrm>
          <a:off x="0" y="0"/>
          <a:ext cx="1" cy="1"/>
          <a:chOff x="0" y="0"/>
          <a:chExt cx="1" cy="1"/>
        </a:xfrm>
      </p:grpSpPr>
      <p:pic>
        <p:nvPicPr>
          <p:cNvPr id="2" name="Image 0" descr="/mnt/data/ea8bbba670.png"/>
          <p:cNvPicPr>
            <a:picLocks noChangeAspect="1"/>
          </p:cNvPicPr>
          <p:nvPr/>
        </p:nvPicPr>
        <p:blipFill>
          <a:blip r:embed="rId3"/>
          <a:srcRect l="22000" r="22000"/>
          <a:stretch/>
        </p:blipFill>
        <p:spPr>
          <a:xfrm>
            <a:off x="6903720" y="411480"/>
            <a:ext cx="4800600" cy="5715000"/>
          </a:xfrm>
          <a:prstGeom prst="rect">
            <a:avLst/>
          </a:prstGeom>
          <a:ln/>
        </p:spPr>
      </p:pic>
      <p:sp>
        <p:nvSpPr>
          <p:cNvPr id="3" name="Shape 0"/>
          <p:cNvSpPr/>
          <p:nvPr/>
        </p:nvSpPr>
        <p:spPr>
          <a:xfrm>
            <a:off x="6903720" y="411480"/>
            <a:ext cx="4800600" cy="5715000"/>
          </a:xfrm>
          <a:prstGeom prst="rect">
            <a:avLst/>
          </a:prstGeom>
          <a:solidFill>
            <a:srgbClr val="EB5F22">
              <a:alpha val="18000"/>
            </a:srgbClr>
          </a:solidFill>
          <a:ln w="12700">
            <a:solidFill>
              <a:srgbClr val="EB5F22">
                <a:alpha val="0"/>
              </a:srgbClr>
            </a:solidFill>
            <a:prstDash val="solid"/>
          </a:ln>
        </p:spPr>
        <p:txBody>
          <a:bodyPr/>
          <a:lstStyle/>
          <a:p>
            <a:endParaRPr lang="en-GB"/>
          </a:p>
        </p:txBody>
      </p:sp>
      <p:sp>
        <p:nvSpPr>
          <p:cNvPr id="4" name="Text 1"/>
          <p:cNvSpPr/>
          <p:nvPr/>
        </p:nvSpPr>
        <p:spPr>
          <a:xfrm>
            <a:off x="731520" y="914400"/>
            <a:ext cx="5715000" cy="1645920"/>
          </a:xfrm>
          <a:prstGeom prst="rect">
            <a:avLst/>
          </a:prstGeom>
          <a:noFill/>
          <a:ln/>
        </p:spPr>
        <p:txBody>
          <a:bodyPr wrap="square" lIns="0" tIns="0" rIns="0" bIns="0" rtlCol="0" anchor="ctr">
            <a:normAutofit/>
          </a:bodyPr>
          <a:lstStyle/>
          <a:p>
            <a:pPr marL="0" indent="0">
              <a:buNone/>
            </a:pPr>
            <a:r>
              <a:rPr lang="en-US" sz="3400" b="1" dirty="0">
                <a:solidFill>
                  <a:srgbClr val="EB5F22"/>
                </a:solidFill>
              </a:rPr>
              <a:t>Wolverhampton Safeguarding Together Partnership (WST)</a:t>
            </a:r>
            <a:endParaRPr lang="en-US" sz="3400" dirty="0"/>
          </a:p>
        </p:txBody>
      </p:sp>
      <p:sp>
        <p:nvSpPr>
          <p:cNvPr id="5" name="Text 2"/>
          <p:cNvSpPr/>
          <p:nvPr/>
        </p:nvSpPr>
        <p:spPr>
          <a:xfrm>
            <a:off x="731520" y="2743200"/>
            <a:ext cx="5394960" cy="548640"/>
          </a:xfrm>
          <a:prstGeom prst="rect">
            <a:avLst/>
          </a:prstGeom>
          <a:noFill/>
          <a:ln/>
        </p:spPr>
        <p:txBody>
          <a:bodyPr wrap="square" lIns="0" tIns="0" rIns="0" bIns="0" rtlCol="0" anchor="ctr"/>
          <a:lstStyle/>
          <a:p>
            <a:pPr marL="0" indent="0">
              <a:buNone/>
            </a:pPr>
            <a:r>
              <a:rPr lang="en-US" sz="2600" b="1">
                <a:solidFill>
                  <a:srgbClr val="AE3137"/>
                </a:solidFill>
              </a:rPr>
              <a:t>Annual Report 2025-2026</a:t>
            </a:r>
            <a:endParaRPr lang="en-US" sz="2600"/>
          </a:p>
        </p:txBody>
      </p:sp>
      <p:sp>
        <p:nvSpPr>
          <p:cNvPr id="6" name="Shape 3"/>
          <p:cNvSpPr/>
          <p:nvPr/>
        </p:nvSpPr>
        <p:spPr>
          <a:xfrm>
            <a:off x="731520" y="3611880"/>
            <a:ext cx="2926080" cy="530352"/>
          </a:xfrm>
          <a:prstGeom prst="roundRect">
            <a:avLst>
              <a:gd name="adj" fmla="val 10345"/>
            </a:avLst>
          </a:prstGeom>
          <a:solidFill>
            <a:srgbClr val="EB5F22"/>
          </a:solidFill>
          <a:ln w="12700">
            <a:solidFill>
              <a:srgbClr val="EB5F22"/>
            </a:solidFill>
            <a:prstDash val="solid"/>
          </a:ln>
        </p:spPr>
        <p:txBody>
          <a:bodyPr/>
          <a:lstStyle/>
          <a:p>
            <a:endParaRPr lang="en-GB"/>
          </a:p>
        </p:txBody>
      </p:sp>
      <p:sp>
        <p:nvSpPr>
          <p:cNvPr id="7" name="Text 4"/>
          <p:cNvSpPr/>
          <p:nvPr/>
        </p:nvSpPr>
        <p:spPr>
          <a:xfrm>
            <a:off x="987552" y="3749040"/>
            <a:ext cx="2423160" cy="201168"/>
          </a:xfrm>
          <a:prstGeom prst="rect">
            <a:avLst/>
          </a:prstGeom>
          <a:noFill/>
          <a:ln/>
        </p:spPr>
        <p:txBody>
          <a:bodyPr wrap="square" lIns="0" tIns="0" rIns="0" bIns="0" rtlCol="0" anchor="ctr"/>
          <a:lstStyle/>
          <a:p>
            <a:pPr marL="0" indent="0" algn="ctr">
              <a:buNone/>
            </a:pPr>
            <a:r>
              <a:rPr lang="en-US" sz="1800" b="1">
                <a:solidFill>
                  <a:srgbClr val="FFFFFF"/>
                </a:solidFill>
              </a:rPr>
              <a:t>Easy read version</a:t>
            </a:r>
            <a:endParaRPr lang="en-US" sz="180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ABOUT WST</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What is the WST Partnership?</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Shape 3"/>
          <p:cNvSpPr/>
          <p:nvPr/>
        </p:nvSpPr>
        <p:spPr>
          <a:xfrm>
            <a:off x="777240" y="1645920"/>
            <a:ext cx="6812280" cy="3794760"/>
          </a:xfrm>
          <a:prstGeom prst="roundRect">
            <a:avLst>
              <a:gd name="adj" fmla="val 1928"/>
            </a:avLst>
          </a:prstGeom>
          <a:solidFill>
            <a:srgbClr val="FFFFFF"/>
          </a:solidFill>
          <a:ln w="12700">
            <a:solidFill>
              <a:srgbClr val="F4C7A8"/>
            </a:solidFill>
            <a:prstDash val="solid"/>
          </a:ln>
          <a:effectLst>
            <a:outerShdw blurRad="12700" dist="5080" dir="2700000" algn="bl" rotWithShape="0">
              <a:srgbClr val="000000">
                <a:alpha val="10000"/>
              </a:srgbClr>
            </a:outerShdw>
          </a:effectLst>
        </p:spPr>
        <p:txBody>
          <a:bodyPr/>
          <a:lstStyle/>
          <a:p>
            <a:endParaRPr lang="en-GB"/>
          </a:p>
        </p:txBody>
      </p:sp>
      <p:sp>
        <p:nvSpPr>
          <p:cNvPr id="6" name="Text 4"/>
          <p:cNvSpPr/>
          <p:nvPr/>
        </p:nvSpPr>
        <p:spPr>
          <a:xfrm>
            <a:off x="1143000" y="2057400"/>
            <a:ext cx="6080760" cy="2926080"/>
          </a:xfrm>
          <a:prstGeom prst="rect">
            <a:avLst/>
          </a:prstGeom>
          <a:noFill/>
          <a:ln/>
        </p:spPr>
        <p:txBody>
          <a:bodyPr wrap="square" lIns="635" tIns="635" rIns="635" bIns="635" rtlCol="0" anchor="ctr">
            <a:normAutofit/>
          </a:bodyPr>
          <a:lstStyle/>
          <a:p>
            <a:pPr algn="ctr"/>
            <a:r>
              <a:rPr lang="en-US" sz="2800" b="1">
                <a:solidFill>
                  <a:srgbClr val="252A2D"/>
                </a:solidFill>
              </a:rPr>
              <a:t>The WST Partnership is the name for all the agencies who work to keep children and adults safe</a:t>
            </a:r>
          </a:p>
        </p:txBody>
      </p:sp>
      <p:pic>
        <p:nvPicPr>
          <p:cNvPr id="7" name="Image 0" descr="/mnt/data/wst_multi_work/docx/word/media/image1.jpg"/>
          <p:cNvPicPr>
            <a:picLocks noChangeAspect="1"/>
          </p:cNvPicPr>
          <p:nvPr/>
        </p:nvPicPr>
        <p:blipFill>
          <a:blip r:embed="rId3"/>
          <a:stretch>
            <a:fillRect/>
          </a:stretch>
        </p:blipFill>
        <p:spPr>
          <a:xfrm>
            <a:off x="8233818" y="1828800"/>
            <a:ext cx="2826204" cy="2834640"/>
          </a:xfrm>
          <a:prstGeom prst="rect">
            <a:avLst/>
          </a:prstGeom>
          <a:ln/>
        </p:spPr>
      </p:pic>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9605" y="982980"/>
            <a:ext cx="7315200" cy="228600"/>
          </a:xfrm>
          <a:prstGeom prst="rect">
            <a:avLst/>
          </a:prstGeom>
          <a:noFill/>
          <a:ln/>
        </p:spPr>
        <p:txBody>
          <a:bodyPr wrap="square" lIns="0" tIns="0" rIns="0" bIns="0" rtlCol="0" anchor="ctr"/>
          <a:lstStyle/>
          <a:p>
            <a:r>
              <a:rPr lang="en-US" sz="1600" b="1" kern="0" spc="130">
                <a:solidFill>
                  <a:srgbClr val="AE3137"/>
                </a:solidFill>
              </a:rPr>
              <a:t>ALISON HINDS, CHAIR OF THE WST EXECUTIVE GROUP SAYS:</a:t>
            </a:r>
            <a:endParaRPr lang="en-US" sz="1600" dirty="0"/>
          </a:p>
        </p:txBody>
      </p:sp>
      <p:sp>
        <p:nvSpPr>
          <p:cNvPr id="5" name="Shape 3"/>
          <p:cNvSpPr/>
          <p:nvPr/>
        </p:nvSpPr>
        <p:spPr>
          <a:xfrm>
            <a:off x="563880" y="1280160"/>
            <a:ext cx="11064240" cy="4297680"/>
          </a:xfrm>
          <a:prstGeom prst="roundRect">
            <a:avLst>
              <a:gd name="adj" fmla="val 1489"/>
            </a:avLst>
          </a:prstGeom>
          <a:solidFill>
            <a:srgbClr val="FFFFFF"/>
          </a:solidFill>
          <a:ln w="12700">
            <a:solidFill>
              <a:srgbClr val="F4C7A8"/>
            </a:solidFill>
            <a:prstDash val="solid"/>
          </a:ln>
        </p:spPr>
        <p:txBody>
          <a:bodyPr/>
          <a:lstStyle/>
          <a:p>
            <a:endParaRPr lang="en-GB"/>
          </a:p>
        </p:txBody>
      </p:sp>
      <p:sp>
        <p:nvSpPr>
          <p:cNvPr id="6" name="Text 4"/>
          <p:cNvSpPr/>
          <p:nvPr/>
        </p:nvSpPr>
        <p:spPr>
          <a:xfrm>
            <a:off x="824484" y="1577340"/>
            <a:ext cx="10543032" cy="3703320"/>
          </a:xfrm>
          <a:prstGeom prst="rect">
            <a:avLst/>
          </a:prstGeom>
          <a:noFill/>
          <a:ln/>
        </p:spPr>
        <p:txBody>
          <a:bodyPr wrap="square" lIns="0" tIns="0" rIns="0" bIns="0" rtlCol="0" anchor="ctr">
            <a:normAutofit fontScale="92500"/>
          </a:bodyPr>
          <a:lstStyle/>
          <a:p>
            <a:pPr marL="0" indent="0">
              <a:buNone/>
            </a:pPr>
            <a:r>
              <a:rPr lang="en-US" sz="1900" dirty="0">
                <a:solidFill>
                  <a:srgbClr val="252A2D"/>
                </a:solidFill>
              </a:rPr>
              <a:t>We are pleased to present Wolverhampton Safeguarding Together Partnership’s Annual Report covering from 1st April 2025 to 31st March 2026.</a:t>
            </a:r>
            <a:endParaRPr lang="en-US" sz="1900" dirty="0"/>
          </a:p>
          <a:p>
            <a:pPr marL="0" indent="0">
              <a:buNone/>
            </a:pPr>
            <a:endParaRPr lang="en-US" sz="1900" dirty="0"/>
          </a:p>
          <a:p>
            <a:pPr marL="0" indent="0">
              <a:buNone/>
            </a:pPr>
            <a:r>
              <a:rPr lang="en-US" sz="1900" dirty="0">
                <a:solidFill>
                  <a:srgbClr val="252A2D"/>
                </a:solidFill>
              </a:rPr>
              <a:t>This has been produced on behalf of the partnership by Amy Weir, Independent Scrutineer. It provides independent oversight and assurance of our safeguarding practices.</a:t>
            </a:r>
          </a:p>
          <a:p>
            <a:pPr marL="0" indent="0">
              <a:buNone/>
            </a:pPr>
            <a:endParaRPr lang="en-US" sz="1900" dirty="0">
              <a:solidFill>
                <a:srgbClr val="252A2D"/>
              </a:solidFill>
            </a:endParaRPr>
          </a:p>
          <a:p>
            <a:r>
              <a:rPr lang="en-US" sz="2000" dirty="0">
                <a:solidFill>
                  <a:srgbClr val="252A2D"/>
                </a:solidFill>
              </a:rPr>
              <a:t>This report is focused on the partnership’s work in relation to safeguarding children, young people and adults with care and support needs.</a:t>
            </a:r>
            <a:endParaRPr lang="en-US" sz="2000" dirty="0"/>
          </a:p>
          <a:p>
            <a:endParaRPr lang="en-US" sz="2000" dirty="0"/>
          </a:p>
          <a:p>
            <a:r>
              <a:rPr lang="en-US" sz="2000" dirty="0">
                <a:solidFill>
                  <a:srgbClr val="252A2D"/>
                </a:solidFill>
              </a:rPr>
              <a:t>We want to start by taking the opportunity to thank all our frontline practitioners and managers, who work tirelessly to improve outcomes for children, young people and adults with care and support needs daily. It is their commitment, dedication, and care that enables the partnership to translate its strategic priorities into operational practice to keep the residents of Wolverhampton safe.</a:t>
            </a:r>
            <a:endParaRPr lang="en-US" sz="2000" dirty="0"/>
          </a:p>
          <a:p>
            <a:pPr marL="0" indent="0">
              <a:buNone/>
            </a:pPr>
            <a:endParaRPr lang="en-US" sz="1900" dirty="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OUR WORK</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What did WST do in 2025-2026?</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Text 3"/>
          <p:cNvSpPr/>
          <p:nvPr/>
        </p:nvSpPr>
        <p:spPr>
          <a:xfrm>
            <a:off x="685800" y="1444752"/>
            <a:ext cx="6629400" cy="4617720"/>
          </a:xfrm>
          <a:prstGeom prst="rect">
            <a:avLst/>
          </a:prstGeom>
          <a:noFill/>
          <a:ln/>
        </p:spPr>
        <p:txBody>
          <a:bodyPr wrap="square" lIns="1016" tIns="1016" rIns="1016" bIns="1016" rtlCol="0" anchor="ctr">
            <a:normAutofit/>
          </a:bodyPr>
          <a:lstStyle/>
          <a:p>
            <a:pPr marL="254000" indent="-254000">
              <a:lnSpc>
                <a:spcPct val="150000"/>
              </a:lnSpc>
              <a:buSzPct val="100000"/>
              <a:buChar char="•"/>
            </a:pPr>
            <a:r>
              <a:rPr lang="en-US" sz="1800" dirty="0">
                <a:solidFill>
                  <a:srgbClr val="252A2D"/>
                </a:solidFill>
              </a:rPr>
              <a:t>WST reviewed its work to assess how effectively it was keeping children and adults safe.</a:t>
            </a:r>
            <a:endParaRPr lang="en-US" sz="1800" dirty="0"/>
          </a:p>
          <a:p>
            <a:pPr marL="254000" indent="-254000">
              <a:lnSpc>
                <a:spcPct val="150000"/>
              </a:lnSpc>
              <a:buSzPct val="100000"/>
              <a:buChar char="•"/>
            </a:pPr>
            <a:r>
              <a:rPr lang="en-US" sz="1800" dirty="0">
                <a:solidFill>
                  <a:srgbClr val="252A2D"/>
                </a:solidFill>
              </a:rPr>
              <a:t>WST learned from people who had used services by finding out as much as possible about their experiences.</a:t>
            </a:r>
            <a:endParaRPr lang="en-US" sz="1800" dirty="0"/>
          </a:p>
          <a:p>
            <a:pPr marL="254000" indent="-254000">
              <a:lnSpc>
                <a:spcPct val="150000"/>
              </a:lnSpc>
              <a:buSzPct val="100000"/>
              <a:buChar char="•"/>
            </a:pPr>
            <a:r>
              <a:rPr lang="en-US" sz="1800" dirty="0">
                <a:solidFill>
                  <a:srgbClr val="252A2D"/>
                </a:solidFill>
              </a:rPr>
              <a:t>WST also offered training for people working with children and adults. Training involves gaining new skills or learning new information.</a:t>
            </a:r>
            <a:endParaRPr lang="en-US" sz="1800" dirty="0"/>
          </a:p>
          <a:p>
            <a:pPr marL="254000" indent="-254000">
              <a:lnSpc>
                <a:spcPct val="150000"/>
              </a:lnSpc>
              <a:buSzPct val="100000"/>
              <a:buChar char="•"/>
            </a:pPr>
            <a:r>
              <a:rPr lang="en-US" sz="1800" dirty="0">
                <a:solidFill>
                  <a:srgbClr val="252A2D"/>
                </a:solidFill>
              </a:rPr>
              <a:t>Lessons also came from situations where things had gone wrong or someone had experienced harm.</a:t>
            </a:r>
            <a:endParaRPr lang="en-US" sz="1800" dirty="0"/>
          </a:p>
        </p:txBody>
      </p:sp>
      <p:sp>
        <p:nvSpPr>
          <p:cNvPr id="6" name="Shape 4"/>
          <p:cNvSpPr/>
          <p:nvPr/>
        </p:nvSpPr>
        <p:spPr>
          <a:xfrm>
            <a:off x="7644384" y="1408176"/>
            <a:ext cx="3730752" cy="4690872"/>
          </a:xfrm>
          <a:prstGeom prst="roundRect">
            <a:avLst>
              <a:gd name="adj" fmla="val 1471"/>
            </a:avLst>
          </a:prstGeom>
          <a:solidFill>
            <a:srgbClr val="FFFFFF"/>
          </a:solidFill>
          <a:ln w="12700">
            <a:solidFill>
              <a:srgbClr val="F4C7A8"/>
            </a:solidFill>
            <a:prstDash val="solid"/>
          </a:ln>
          <a:effectLst>
            <a:outerShdw blurRad="19050" dist="7620" dir="2700000" algn="bl" rotWithShape="0">
              <a:srgbClr val="000000">
                <a:alpha val="14000"/>
              </a:srgbClr>
            </a:outerShdw>
          </a:effectLst>
        </p:spPr>
        <p:txBody>
          <a:bodyPr/>
          <a:lstStyle/>
          <a:p>
            <a:endParaRPr lang="en-GB"/>
          </a:p>
        </p:txBody>
      </p:sp>
      <p:pic>
        <p:nvPicPr>
          <p:cNvPr id="7" name="Image 0" descr="/mnt/data/0629d31443.png"/>
          <p:cNvPicPr>
            <a:picLocks noChangeAspect="1"/>
          </p:cNvPicPr>
          <p:nvPr/>
        </p:nvPicPr>
        <p:blipFill>
          <a:blip r:embed="rId3"/>
          <a:srcRect l="23597" r="23597"/>
          <a:stretch/>
        </p:blipFill>
        <p:spPr>
          <a:xfrm>
            <a:off x="7680960" y="1444752"/>
            <a:ext cx="3657600" cy="4617720"/>
          </a:xfrm>
          <a:prstGeom prst="rect">
            <a:avLst/>
          </a:prstGeom>
          <a:ln/>
        </p:spPr>
      </p:pic>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WHAT WE LEARNED</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What did WST find out about its work?</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Shape 3"/>
          <p:cNvSpPr/>
          <p:nvPr/>
        </p:nvSpPr>
        <p:spPr>
          <a:xfrm>
            <a:off x="777240" y="1508760"/>
            <a:ext cx="10652760" cy="841248"/>
          </a:xfrm>
          <a:prstGeom prst="roundRect">
            <a:avLst>
              <a:gd name="adj" fmla="val 6522"/>
            </a:avLst>
          </a:prstGeom>
          <a:solidFill>
            <a:srgbClr val="FBE5D6"/>
          </a:solidFill>
          <a:ln w="12700">
            <a:solidFill>
              <a:srgbClr val="FBE5D6"/>
            </a:solidFill>
            <a:prstDash val="solid"/>
          </a:ln>
        </p:spPr>
        <p:txBody>
          <a:bodyPr/>
          <a:lstStyle/>
          <a:p>
            <a:endParaRPr lang="en-GB"/>
          </a:p>
        </p:txBody>
      </p:sp>
      <p:sp>
        <p:nvSpPr>
          <p:cNvPr id="6" name="Text 4"/>
          <p:cNvSpPr/>
          <p:nvPr/>
        </p:nvSpPr>
        <p:spPr>
          <a:xfrm>
            <a:off x="1051560" y="1746504"/>
            <a:ext cx="10104120" cy="347472"/>
          </a:xfrm>
          <a:prstGeom prst="rect">
            <a:avLst/>
          </a:prstGeom>
          <a:noFill/>
          <a:ln/>
        </p:spPr>
        <p:txBody>
          <a:bodyPr wrap="square" lIns="0" tIns="0" rIns="0" bIns="0" rtlCol="0" anchor="ctr"/>
          <a:lstStyle/>
          <a:p>
            <a:pPr marL="0" indent="0" algn="ctr">
              <a:buNone/>
            </a:pPr>
            <a:r>
              <a:rPr lang="en-US" sz="2300" b="1">
                <a:solidFill>
                  <a:srgbClr val="AE3137"/>
                </a:solidFill>
              </a:rPr>
              <a:t>WST is doing a lot of good work to keep children and adults safe.</a:t>
            </a:r>
            <a:endParaRPr lang="en-US" sz="2300"/>
          </a:p>
        </p:txBody>
      </p:sp>
      <p:sp>
        <p:nvSpPr>
          <p:cNvPr id="7" name="Text 5"/>
          <p:cNvSpPr/>
          <p:nvPr/>
        </p:nvSpPr>
        <p:spPr>
          <a:xfrm>
            <a:off x="868680" y="2615184"/>
            <a:ext cx="10469880" cy="365760"/>
          </a:xfrm>
          <a:prstGeom prst="rect">
            <a:avLst/>
          </a:prstGeom>
          <a:noFill/>
          <a:ln/>
        </p:spPr>
        <p:txBody>
          <a:bodyPr wrap="square" lIns="0" tIns="0" rIns="0" bIns="0" rtlCol="0" anchor="ctr"/>
          <a:lstStyle/>
          <a:p>
            <a:pPr marL="0" indent="0" algn="ctr">
              <a:buNone/>
            </a:pPr>
            <a:r>
              <a:rPr lang="en-US" sz="1900" b="1">
                <a:solidFill>
                  <a:srgbClr val="EB5F22"/>
                </a:solidFill>
              </a:rPr>
              <a:t>Some people said how much help they got:</a:t>
            </a:r>
            <a:endParaRPr lang="en-US" sz="1900" dirty="0"/>
          </a:p>
        </p:txBody>
      </p:sp>
      <p:sp>
        <p:nvSpPr>
          <p:cNvPr id="8" name="Shape 6"/>
          <p:cNvSpPr/>
          <p:nvPr/>
        </p:nvSpPr>
        <p:spPr>
          <a:xfrm>
            <a:off x="868680" y="3127248"/>
            <a:ext cx="4983480" cy="2240280"/>
          </a:xfrm>
          <a:prstGeom prst="roundRect">
            <a:avLst>
              <a:gd name="adj" fmla="val 2857"/>
            </a:avLst>
          </a:prstGeom>
          <a:solidFill>
            <a:srgbClr val="FFFFFF"/>
          </a:solidFill>
          <a:ln w="12700">
            <a:solidFill>
              <a:srgbClr val="F4C7A8"/>
            </a:solidFill>
            <a:prstDash val="solid"/>
          </a:ln>
          <a:effectLst>
            <a:outerShdw blurRad="12700" dist="5080" dir="2700000" algn="bl" rotWithShape="0">
              <a:srgbClr val="000000">
                <a:alpha val="10000"/>
              </a:srgbClr>
            </a:outerShdw>
          </a:effectLst>
        </p:spPr>
        <p:txBody>
          <a:bodyPr/>
          <a:lstStyle/>
          <a:p>
            <a:endParaRPr lang="en-GB"/>
          </a:p>
        </p:txBody>
      </p:sp>
      <p:sp>
        <p:nvSpPr>
          <p:cNvPr id="9" name="Text 7"/>
          <p:cNvSpPr/>
          <p:nvPr/>
        </p:nvSpPr>
        <p:spPr>
          <a:xfrm>
            <a:off x="1234440" y="3493008"/>
            <a:ext cx="4251960" cy="1508760"/>
          </a:xfrm>
          <a:prstGeom prst="rect">
            <a:avLst/>
          </a:prstGeom>
          <a:noFill/>
          <a:ln/>
        </p:spPr>
        <p:txBody>
          <a:bodyPr wrap="square" lIns="0" tIns="0" rIns="0" bIns="0" rtlCol="0" anchor="ctr">
            <a:normAutofit/>
          </a:bodyPr>
          <a:lstStyle/>
          <a:p>
            <a:pPr marL="0" indent="0" algn="ctr">
              <a:buNone/>
            </a:pPr>
            <a:r>
              <a:rPr lang="en-US" sz="1900" i="1">
                <a:solidFill>
                  <a:srgbClr val="252A2D"/>
                </a:solidFill>
              </a:rPr>
              <a:t>“A big thanks because at one point in my life, they really did save me.”</a:t>
            </a:r>
            <a:endParaRPr lang="en-US" sz="1900"/>
          </a:p>
          <a:p>
            <a:pPr marL="0" indent="0" algn="ctr">
              <a:buNone/>
            </a:pPr>
            <a:endParaRPr lang="en-US" sz="1900"/>
          </a:p>
          <a:p>
            <a:pPr marL="0" indent="0" algn="ctr">
              <a:buNone/>
            </a:pPr>
            <a:r>
              <a:rPr lang="en-US" sz="1900" i="1">
                <a:solidFill>
                  <a:srgbClr val="252A2D"/>
                </a:solidFill>
              </a:rPr>
              <a:t>(Young Person Power 2 Trauma Informed Team).</a:t>
            </a:r>
            <a:endParaRPr lang="en-US" sz="1900"/>
          </a:p>
        </p:txBody>
      </p:sp>
      <p:sp>
        <p:nvSpPr>
          <p:cNvPr id="10" name="Shape 8"/>
          <p:cNvSpPr/>
          <p:nvPr/>
        </p:nvSpPr>
        <p:spPr>
          <a:xfrm>
            <a:off x="6309360" y="3127248"/>
            <a:ext cx="4983480" cy="2240280"/>
          </a:xfrm>
          <a:prstGeom prst="roundRect">
            <a:avLst>
              <a:gd name="adj" fmla="val 2857"/>
            </a:avLst>
          </a:prstGeom>
          <a:solidFill>
            <a:srgbClr val="FFF3EA"/>
          </a:solidFill>
          <a:ln w="12700">
            <a:solidFill>
              <a:srgbClr val="F4C7A8"/>
            </a:solidFill>
            <a:prstDash val="solid"/>
          </a:ln>
          <a:effectLst>
            <a:outerShdw blurRad="12700" dist="5080" dir="2700000" algn="bl" rotWithShape="0">
              <a:srgbClr val="000000">
                <a:alpha val="10000"/>
              </a:srgbClr>
            </a:outerShdw>
          </a:effectLst>
        </p:spPr>
        <p:txBody>
          <a:bodyPr/>
          <a:lstStyle/>
          <a:p>
            <a:endParaRPr lang="en-GB"/>
          </a:p>
        </p:txBody>
      </p:sp>
      <p:sp>
        <p:nvSpPr>
          <p:cNvPr id="11" name="Text 9"/>
          <p:cNvSpPr/>
          <p:nvPr/>
        </p:nvSpPr>
        <p:spPr>
          <a:xfrm>
            <a:off x="6675120" y="3438144"/>
            <a:ext cx="4251960" cy="1600200"/>
          </a:xfrm>
          <a:prstGeom prst="rect">
            <a:avLst/>
          </a:prstGeom>
          <a:noFill/>
          <a:ln/>
        </p:spPr>
        <p:txBody>
          <a:bodyPr wrap="square" lIns="0" tIns="0" rIns="0" bIns="0" rtlCol="0" anchor="ctr">
            <a:normAutofit/>
          </a:bodyPr>
          <a:lstStyle/>
          <a:p>
            <a:pPr marL="0" indent="0" algn="ctr">
              <a:buNone/>
            </a:pPr>
            <a:r>
              <a:rPr lang="en-US" sz="1750" i="1">
                <a:solidFill>
                  <a:srgbClr val="252A2D"/>
                </a:solidFill>
              </a:rPr>
              <a:t>“I’m very confident with the family plan. I refused the help before, but now we have a family plan in place I know what support my family are willing to offer.”</a:t>
            </a:r>
            <a:endParaRPr lang="en-US" sz="1750"/>
          </a:p>
          <a:p>
            <a:pPr marL="0" indent="0" algn="ctr">
              <a:buNone/>
            </a:pPr>
            <a:endParaRPr lang="en-US" sz="1750"/>
          </a:p>
          <a:p>
            <a:pPr marL="0" indent="0" algn="ctr">
              <a:buNone/>
            </a:pPr>
            <a:r>
              <a:rPr lang="en-US" sz="1750" i="1">
                <a:solidFill>
                  <a:srgbClr val="252A2D"/>
                </a:solidFill>
              </a:rPr>
              <a:t>(Parent)</a:t>
            </a:r>
            <a:endParaRPr lang="en-US" sz="175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AREAS TO IMPROVE</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WST needs to do some things better, such as:</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Text 3"/>
          <p:cNvSpPr/>
          <p:nvPr/>
        </p:nvSpPr>
        <p:spPr>
          <a:xfrm>
            <a:off x="914400" y="1481328"/>
            <a:ext cx="10332720" cy="4572000"/>
          </a:xfrm>
          <a:prstGeom prst="rect">
            <a:avLst/>
          </a:prstGeom>
          <a:noFill/>
          <a:ln/>
        </p:spPr>
        <p:txBody>
          <a:bodyPr wrap="square" lIns="1016" tIns="1016" rIns="1016" bIns="1016" rtlCol="0" anchor="ctr">
            <a:normAutofit/>
          </a:bodyPr>
          <a:lstStyle/>
          <a:p>
            <a:pPr marL="254000" indent="-254000">
              <a:lnSpc>
                <a:spcPct val="150000"/>
              </a:lnSpc>
              <a:buSzPct val="100000"/>
              <a:buChar char="•"/>
            </a:pPr>
            <a:r>
              <a:rPr lang="en-US" sz="2000" dirty="0">
                <a:solidFill>
                  <a:srgbClr val="252A2D"/>
                </a:solidFill>
              </a:rPr>
              <a:t>Making sure each person’s differences are thought about and that Equalities, Diversity and Inclusion (EDI) and taken into account.</a:t>
            </a:r>
            <a:endParaRPr lang="en-US" sz="2000" dirty="0"/>
          </a:p>
          <a:p>
            <a:pPr marL="254000" indent="-254000">
              <a:lnSpc>
                <a:spcPct val="150000"/>
              </a:lnSpc>
              <a:buSzPct val="100000"/>
              <a:buChar char="•"/>
            </a:pPr>
            <a:r>
              <a:rPr lang="en-US" sz="2000" dirty="0">
                <a:solidFill>
                  <a:srgbClr val="252A2D"/>
                </a:solidFill>
              </a:rPr>
              <a:t>Do more to involve the people who use the services and to make sure their voice is heard.</a:t>
            </a:r>
            <a:endParaRPr lang="en-US" sz="2000" dirty="0"/>
          </a:p>
          <a:p>
            <a:pPr marL="254000" indent="-254000">
              <a:lnSpc>
                <a:spcPct val="150000"/>
              </a:lnSpc>
              <a:buSzPct val="100000"/>
              <a:buChar char="•"/>
            </a:pPr>
            <a:r>
              <a:rPr lang="en-US" sz="2000" dirty="0">
                <a:solidFill>
                  <a:srgbClr val="252A2D"/>
                </a:solidFill>
              </a:rPr>
              <a:t>Make sure that staff who work with children and adults get the training they need to help them do their job.</a:t>
            </a:r>
            <a:endParaRPr lang="en-US" sz="2000" dirty="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LEARNING FROM REVIEWS</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What did WST learn from the reviews of children and adults?</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Shape 3"/>
          <p:cNvSpPr/>
          <p:nvPr/>
        </p:nvSpPr>
        <p:spPr>
          <a:xfrm>
            <a:off x="694944" y="1426464"/>
            <a:ext cx="4233672" cy="4645152"/>
          </a:xfrm>
          <a:prstGeom prst="roundRect">
            <a:avLst>
              <a:gd name="adj" fmla="val 1296"/>
            </a:avLst>
          </a:prstGeom>
          <a:solidFill>
            <a:srgbClr val="FFFFFF"/>
          </a:solidFill>
          <a:ln w="12700">
            <a:solidFill>
              <a:srgbClr val="F4C7A8"/>
            </a:solidFill>
            <a:prstDash val="solid"/>
          </a:ln>
          <a:effectLst>
            <a:outerShdw blurRad="19050" dist="7620" dir="2700000" algn="bl" rotWithShape="0">
              <a:srgbClr val="000000">
                <a:alpha val="14000"/>
              </a:srgbClr>
            </a:outerShdw>
          </a:effectLst>
        </p:spPr>
        <p:txBody>
          <a:bodyPr/>
          <a:lstStyle/>
          <a:p>
            <a:endParaRPr lang="en-GB"/>
          </a:p>
        </p:txBody>
      </p:sp>
      <p:pic>
        <p:nvPicPr>
          <p:cNvPr id="6" name="Image 0" descr="/mnt/data/f0bfb2d3ec.png"/>
          <p:cNvPicPr>
            <a:picLocks noChangeAspect="1"/>
          </p:cNvPicPr>
          <p:nvPr/>
        </p:nvPicPr>
        <p:blipFill>
          <a:blip r:embed="rId3"/>
          <a:srcRect l="19667" r="19667"/>
          <a:stretch/>
        </p:blipFill>
        <p:spPr>
          <a:xfrm>
            <a:off x="731520" y="1463040"/>
            <a:ext cx="4160520" cy="4572000"/>
          </a:xfrm>
          <a:prstGeom prst="rect">
            <a:avLst/>
          </a:prstGeom>
          <a:ln/>
        </p:spPr>
      </p:pic>
      <p:sp>
        <p:nvSpPr>
          <p:cNvPr id="7" name="Text 4"/>
          <p:cNvSpPr/>
          <p:nvPr/>
        </p:nvSpPr>
        <p:spPr>
          <a:xfrm>
            <a:off x="5212080" y="1463040"/>
            <a:ext cx="5897880" cy="4572000"/>
          </a:xfrm>
          <a:prstGeom prst="rect">
            <a:avLst/>
          </a:prstGeom>
          <a:noFill/>
          <a:ln/>
        </p:spPr>
        <p:txBody>
          <a:bodyPr wrap="square" lIns="1016" tIns="1016" rIns="1016" bIns="1016" rtlCol="0" anchor="ctr">
            <a:normAutofit/>
          </a:bodyPr>
          <a:lstStyle/>
          <a:p>
            <a:pPr marL="254000" indent="-254000">
              <a:lnSpc>
                <a:spcPct val="150000"/>
              </a:lnSpc>
              <a:buSzPct val="100000"/>
              <a:buChar char="•"/>
            </a:pPr>
            <a:r>
              <a:rPr lang="en-US" sz="1750" dirty="0">
                <a:solidFill>
                  <a:srgbClr val="252A2D"/>
                </a:solidFill>
              </a:rPr>
              <a:t>WST looked at several cases where children and adults experienced harm or died as a result of abuse or neglect.</a:t>
            </a:r>
            <a:endParaRPr lang="en-US" sz="1750" dirty="0"/>
          </a:p>
          <a:p>
            <a:pPr marL="254000" indent="-254000">
              <a:lnSpc>
                <a:spcPct val="150000"/>
              </a:lnSpc>
              <a:buSzPct val="100000"/>
              <a:buChar char="•"/>
            </a:pPr>
            <a:r>
              <a:rPr lang="en-US" sz="1750" dirty="0">
                <a:solidFill>
                  <a:srgbClr val="252A2D"/>
                </a:solidFill>
              </a:rPr>
              <a:t>A review helps identify lessons that can guide future practice.</a:t>
            </a:r>
            <a:endParaRPr lang="en-US" sz="1750" dirty="0"/>
          </a:p>
          <a:p>
            <a:pPr marL="254000" indent="-254000">
              <a:lnSpc>
                <a:spcPct val="150000"/>
              </a:lnSpc>
              <a:buSzPct val="100000"/>
              <a:buChar char="•"/>
            </a:pPr>
            <a:r>
              <a:rPr lang="en-US" sz="1750" dirty="0">
                <a:solidFill>
                  <a:srgbClr val="252A2D"/>
                </a:solidFill>
              </a:rPr>
              <a:t>The findings highlighted a need for further training and risk management and support for professionals to raise concerns about the people they work with.</a:t>
            </a:r>
            <a:endParaRPr lang="en-US" sz="1750" dirty="0"/>
          </a:p>
          <a:p>
            <a:pPr marL="254000" indent="-254000">
              <a:lnSpc>
                <a:spcPct val="150000"/>
              </a:lnSpc>
              <a:buSzPct val="100000"/>
              <a:buChar char="•"/>
            </a:pPr>
            <a:r>
              <a:rPr lang="en-US" sz="1750" dirty="0">
                <a:solidFill>
                  <a:srgbClr val="252A2D"/>
                </a:solidFill>
              </a:rPr>
              <a:t>Further work is needed to ensure that everyone working with children or adults has access to the information they need.</a:t>
            </a:r>
            <a:endParaRPr lang="en-US" sz="1750" dirty="0"/>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9F4"/>
        </a:solidFill>
        <a:effectLst/>
      </p:bgPr>
    </p:bg>
    <p:spTree>
      <p:nvGrpSpPr>
        <p:cNvPr id="1" name=""/>
        <p:cNvGrpSpPr/>
        <p:nvPr/>
      </p:nvGrpSpPr>
      <p:grpSpPr>
        <a:xfrm>
          <a:off x="0" y="0"/>
          <a:ext cx="1" cy="1"/>
          <a:chOff x="0" y="0"/>
          <a:chExt cx="1" cy="1"/>
        </a:xfrm>
      </p:grpSpPr>
      <p:sp>
        <p:nvSpPr>
          <p:cNvPr id="2" name="Text 0"/>
          <p:cNvSpPr/>
          <p:nvPr/>
        </p:nvSpPr>
        <p:spPr>
          <a:xfrm>
            <a:off x="640080" y="365760"/>
            <a:ext cx="7315200" cy="228600"/>
          </a:xfrm>
          <a:prstGeom prst="rect">
            <a:avLst/>
          </a:prstGeom>
          <a:noFill/>
          <a:ln/>
        </p:spPr>
        <p:txBody>
          <a:bodyPr wrap="square" lIns="0" tIns="0" rIns="0" bIns="0" rtlCol="0" anchor="ctr"/>
          <a:lstStyle/>
          <a:p>
            <a:pPr marL="0" indent="0">
              <a:buNone/>
            </a:pPr>
            <a:r>
              <a:rPr lang="en-US" sz="1100" b="1" kern="0" spc="130">
                <a:solidFill>
                  <a:srgbClr val="AE3137"/>
                </a:solidFill>
              </a:rPr>
              <a:t>2026-2027</a:t>
            </a:r>
            <a:endParaRPr lang="en-US" sz="1100"/>
          </a:p>
        </p:txBody>
      </p:sp>
      <p:sp>
        <p:nvSpPr>
          <p:cNvPr id="3" name="Text 1"/>
          <p:cNvSpPr/>
          <p:nvPr/>
        </p:nvSpPr>
        <p:spPr>
          <a:xfrm>
            <a:off x="640080" y="676656"/>
            <a:ext cx="10881360" cy="658368"/>
          </a:xfrm>
          <a:prstGeom prst="rect">
            <a:avLst/>
          </a:prstGeom>
          <a:noFill/>
          <a:ln/>
        </p:spPr>
        <p:txBody>
          <a:bodyPr wrap="square" lIns="0" tIns="0" rIns="0" bIns="0" rtlCol="0" anchor="ctr">
            <a:normAutofit/>
          </a:bodyPr>
          <a:lstStyle/>
          <a:p>
            <a:pPr marL="0" indent="0">
              <a:buNone/>
            </a:pPr>
            <a:r>
              <a:rPr lang="en-US" sz="2800" b="1">
                <a:solidFill>
                  <a:srgbClr val="EB5F22"/>
                </a:solidFill>
              </a:rPr>
              <a:t>What happens next?</a:t>
            </a:r>
            <a:endParaRPr lang="en-US" sz="2800"/>
          </a:p>
        </p:txBody>
      </p:sp>
      <p:sp>
        <p:nvSpPr>
          <p:cNvPr id="4" name="Shape 2"/>
          <p:cNvSpPr/>
          <p:nvPr/>
        </p:nvSpPr>
        <p:spPr>
          <a:xfrm>
            <a:off x="640080" y="1353312"/>
            <a:ext cx="1005840" cy="1"/>
          </a:xfrm>
          <a:prstGeom prst="line">
            <a:avLst/>
          </a:prstGeom>
          <a:noFill/>
          <a:ln w="50800">
            <a:solidFill>
              <a:srgbClr val="AE3137"/>
            </a:solidFill>
            <a:prstDash val="solid"/>
          </a:ln>
        </p:spPr>
        <p:txBody>
          <a:bodyPr/>
          <a:lstStyle/>
          <a:p>
            <a:endParaRPr lang="en-GB"/>
          </a:p>
        </p:txBody>
      </p:sp>
      <p:sp>
        <p:nvSpPr>
          <p:cNvPr id="5" name="Text 3"/>
          <p:cNvSpPr/>
          <p:nvPr/>
        </p:nvSpPr>
        <p:spPr>
          <a:xfrm>
            <a:off x="731520" y="1417320"/>
            <a:ext cx="6720840" cy="4754880"/>
          </a:xfrm>
          <a:prstGeom prst="rect">
            <a:avLst/>
          </a:prstGeom>
          <a:noFill/>
          <a:ln/>
        </p:spPr>
        <p:txBody>
          <a:bodyPr wrap="square" lIns="1016" tIns="1016" rIns="1016" bIns="1016" rtlCol="0" anchor="ctr">
            <a:normAutofit/>
          </a:bodyPr>
          <a:lstStyle/>
          <a:p>
            <a:pPr marL="254000" indent="-254000">
              <a:lnSpc>
                <a:spcPct val="150000"/>
              </a:lnSpc>
              <a:buSzPct val="100000"/>
              <a:buChar char="•"/>
            </a:pPr>
            <a:r>
              <a:rPr lang="en-US" sz="1850" dirty="0">
                <a:solidFill>
                  <a:srgbClr val="252A2D"/>
                </a:solidFill>
              </a:rPr>
              <a:t>Improve the support to people who have been harmed for a long time.</a:t>
            </a:r>
            <a:endParaRPr lang="en-US" sz="1850" dirty="0"/>
          </a:p>
          <a:p>
            <a:pPr marL="254000" indent="-254000">
              <a:lnSpc>
                <a:spcPct val="150000"/>
              </a:lnSpc>
              <a:buSzPct val="100000"/>
              <a:buChar char="•"/>
            </a:pPr>
            <a:r>
              <a:rPr lang="en-US" sz="1850" dirty="0">
                <a:solidFill>
                  <a:srgbClr val="252A2D"/>
                </a:solidFill>
              </a:rPr>
              <a:t>Make sure that children receive the help they need as they become adults.</a:t>
            </a:r>
            <a:endParaRPr lang="en-US" sz="1850" dirty="0"/>
          </a:p>
          <a:p>
            <a:pPr marL="254000" indent="-254000">
              <a:lnSpc>
                <a:spcPct val="150000"/>
              </a:lnSpc>
              <a:buSzPct val="100000"/>
              <a:buChar char="•"/>
            </a:pPr>
            <a:r>
              <a:rPr lang="en-US" sz="1850" dirty="0">
                <a:solidFill>
                  <a:srgbClr val="252A2D"/>
                </a:solidFill>
              </a:rPr>
              <a:t>Finish the work from last year.</a:t>
            </a:r>
          </a:p>
          <a:p>
            <a:pPr marL="254000" indent="-254000">
              <a:lnSpc>
                <a:spcPct val="150000"/>
              </a:lnSpc>
              <a:buSzPct val="100000"/>
              <a:buChar char="•"/>
            </a:pPr>
            <a:endParaRPr lang="en-US" sz="1850" dirty="0">
              <a:solidFill>
                <a:srgbClr val="252A2D"/>
              </a:solidFill>
            </a:endParaRPr>
          </a:p>
          <a:p>
            <a:pPr>
              <a:lnSpc>
                <a:spcPct val="150000"/>
              </a:lnSpc>
              <a:buSzPct val="100000"/>
            </a:pPr>
            <a:r>
              <a:rPr lang="en-US" sz="1850" dirty="0">
                <a:solidFill>
                  <a:srgbClr val="252A2D"/>
                </a:solidFill>
              </a:rPr>
              <a:t>The full report can be accessed here: </a:t>
            </a:r>
            <a:r>
              <a:rPr lang="en-GB" sz="2000" dirty="0">
                <a:hlinkClick r:id="rId3"/>
              </a:rPr>
              <a:t>WST Annual Report 2025-2026</a:t>
            </a:r>
            <a:endParaRPr lang="en-US" sz="1850" dirty="0"/>
          </a:p>
        </p:txBody>
      </p:sp>
      <p:sp>
        <p:nvSpPr>
          <p:cNvPr id="6" name="Shape 4"/>
          <p:cNvSpPr/>
          <p:nvPr/>
        </p:nvSpPr>
        <p:spPr>
          <a:xfrm>
            <a:off x="7772400" y="1572768"/>
            <a:ext cx="3566160" cy="2834640"/>
          </a:xfrm>
          <a:prstGeom prst="roundRect">
            <a:avLst>
              <a:gd name="adj" fmla="val 2581"/>
            </a:avLst>
          </a:prstGeom>
          <a:solidFill>
            <a:srgbClr val="FBE5D6"/>
          </a:solidFill>
          <a:ln w="12700">
            <a:solidFill>
              <a:srgbClr val="F4C7A8"/>
            </a:solidFill>
            <a:prstDash val="solid"/>
          </a:ln>
        </p:spPr>
        <p:txBody>
          <a:bodyPr/>
          <a:lstStyle/>
          <a:p>
            <a:endParaRPr lang="en-GB"/>
          </a:p>
        </p:txBody>
      </p:sp>
      <p:sp>
        <p:nvSpPr>
          <p:cNvPr id="10" name="Shape 8"/>
          <p:cNvSpPr/>
          <p:nvPr/>
        </p:nvSpPr>
        <p:spPr>
          <a:xfrm>
            <a:off x="7772400" y="4681728"/>
            <a:ext cx="3566160" cy="822960"/>
          </a:xfrm>
          <a:prstGeom prst="roundRect">
            <a:avLst>
              <a:gd name="adj" fmla="val 6667"/>
            </a:avLst>
          </a:prstGeom>
          <a:solidFill>
            <a:srgbClr val="FBE5D6"/>
          </a:solidFill>
          <a:ln w="12700">
            <a:solidFill>
              <a:srgbClr val="EB5F22"/>
            </a:solidFill>
            <a:prstDash val="solid"/>
          </a:ln>
        </p:spPr>
        <p:txBody>
          <a:bodyPr/>
          <a:lstStyle/>
          <a:p>
            <a:endParaRPr lang="en-GB"/>
          </a:p>
        </p:txBody>
      </p:sp>
      <p:sp>
        <p:nvSpPr>
          <p:cNvPr id="11" name="Text 9"/>
          <p:cNvSpPr/>
          <p:nvPr/>
        </p:nvSpPr>
        <p:spPr>
          <a:xfrm>
            <a:off x="8046720" y="4864608"/>
            <a:ext cx="3017520" cy="438912"/>
          </a:xfrm>
          <a:prstGeom prst="rect">
            <a:avLst/>
          </a:prstGeom>
          <a:noFill/>
          <a:ln/>
        </p:spPr>
        <p:txBody>
          <a:bodyPr wrap="square" lIns="0" tIns="0" rIns="0" bIns="0" rtlCol="0" anchor="ctr">
            <a:normAutofit fontScale="85000" lnSpcReduction="10000"/>
          </a:bodyPr>
          <a:lstStyle/>
          <a:p>
            <a:pPr marL="0" indent="0" algn="ctr">
              <a:buNone/>
            </a:pPr>
            <a:r>
              <a:rPr lang="en-US" sz="1550" b="1">
                <a:solidFill>
                  <a:srgbClr val="AE3137"/>
                </a:solidFill>
              </a:rPr>
              <a:t>IF YOU WANT TO KNOW MORE:</a:t>
            </a:r>
          </a:p>
          <a:p>
            <a:pPr marL="0" indent="0" algn="ctr">
              <a:buNone/>
            </a:pPr>
            <a:r>
              <a:rPr lang="en-US" sz="1550" b="1">
                <a:solidFill>
                  <a:srgbClr val="AE3137"/>
                </a:solidFill>
              </a:rPr>
              <a:t>Contact: </a:t>
            </a:r>
            <a:r>
              <a:rPr lang="en-US" sz="1550" b="1">
                <a:solidFill>
                  <a:srgbClr val="AE3137"/>
                </a:solidFill>
                <a:hlinkClick r:id="rId4">
                  <a:extLst>
                    <a:ext uri="{A12FA001-AC4F-418D-AE19-62706E023703}">
                      <ahyp:hlinkClr xmlns:ahyp="http://schemas.microsoft.com/office/drawing/2018/hyperlinkcolor" val="tx"/>
                    </a:ext>
                  </a:extLst>
                </a:hlinkClick>
              </a:rPr>
              <a:t>WST@Wolverhampton.gov.uk</a:t>
            </a:r>
            <a:r>
              <a:rPr lang="en-US" sz="1550" b="1">
                <a:solidFill>
                  <a:srgbClr val="AE3137"/>
                </a:solidFill>
              </a:rPr>
              <a:t> </a:t>
            </a:r>
          </a:p>
        </p:txBody>
      </p:sp>
      <p:sp>
        <p:nvSpPr>
          <p:cNvPr id="25" name="Slide Number Placeholder 0"/>
          <p:cNvSpPr>
            <a:spLocks noGrp="1"/>
          </p:cNvSpPr>
          <p:nvPr>
            <p:ph type="sldNum" sz="quarter" idx="4294967295"/>
          </p:nvPr>
        </p:nvSpPr>
        <p:spPr>
          <a:xfrm>
            <a:off x="11567160" y="6437376"/>
            <a:ext cx="228600" cy="164592"/>
          </a:xfrm>
          <a:prstGeom prst="rect">
            <a:avLst/>
          </a:prstGeom>
          <a:ln/>
          <a:extLst>
            <a:ext uri="{C572A759-6A51-4108-AA02-DFA0A04FC94B}">
              <ma14:wrappingTextBoxFlag xmlns:ma14="http://schemas.microsoft.com/office/mac/drawingml/2011/main" xmlns="" val="0"/>
            </a:ext>
          </a:extLst>
        </p:spPr>
        <p:txBody>
          <a:bodyPr lIns="0" tIns="0" rIns="0" bIns="0"/>
          <a:lstStyle>
            <a:lvl1pPr>
              <a:defRPr sz="900">
                <a:solidFill>
                  <a:srgbClr val="687276"/>
                </a:solidFill>
              </a:defRPr>
            </a:lvl1pPr>
          </a:lstStyle>
          <a:p>
            <a:pPr algn="r"/>
            <a:fld id="{F7021451-1387-4CA6-816F-3879F97B5CBC}" type="slidenum">
              <a:rPr lang="en-US" b="0"/>
              <a:t>8</a:t>
            </a:fld>
            <a:endParaRPr lang="en-US"/>
          </a:p>
        </p:txBody>
      </p:sp>
      <p:pic>
        <p:nvPicPr>
          <p:cNvPr id="26" name="Question mark icon" descr="question-mark-wst.svg.r512.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11795" y="2107391"/>
            <a:ext cx="1687369" cy="168736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702</Words>
  <Application>Microsoft Office PowerPoint</Application>
  <PresentationFormat>Widescreen</PresentationFormat>
  <Paragraphs>68</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Amy Dunn-Donachy (she/her)</dc:creator>
  <cp:lastModifiedBy>Amy Dunn-Donachy (she/her)</cp:lastModifiedBy>
  <cp:revision>3</cp:revision>
  <dcterms:created xsi:type="dcterms:W3CDTF">2026-09-07T13:07:28Z</dcterms:created>
  <dcterms:modified xsi:type="dcterms:W3CDTF">2026-10-07T11:54:42Z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354ca5-015e-47ab-9fdb-c0a8323bc23e_Enabled">
    <vt:lpwstr>true</vt:lpwstr>
  </property>
  <property fmtid="{D5CDD505-2E9C-101B-9397-08002B2CF9AE}" pid="3" name="MSIP_Label_d0354ca5-015e-47ab-9fdb-c0a8323bc23e_SetDate">
    <vt:lpwstr>2026-09-07T13:08:54Z</vt:lpwstr>
  </property>
  <property fmtid="{D5CDD505-2E9C-101B-9397-08002B2CF9AE}" pid="4" name="MSIP_Label_d0354ca5-015e-47ab-9fdb-c0a8323bc23e_Method">
    <vt:lpwstr>Privileged</vt:lpwstr>
  </property>
  <property fmtid="{D5CDD505-2E9C-101B-9397-08002B2CF9AE}" pid="5" name="MSIP_Label_d0354ca5-015e-47ab-9fdb-c0a8323bc23e_Name">
    <vt:lpwstr>d0354ca5-015e-47ab-9fdb-c0a8323bc23e</vt:lpwstr>
  </property>
  <property fmtid="{D5CDD505-2E9C-101B-9397-08002B2CF9AE}" pid="6" name="MSIP_Label_d0354ca5-015e-47ab-9fdb-c0a8323bc23e_SiteId">
    <vt:lpwstr>07ebc6c3-7074-4387-a625-b9d918ba4a97</vt:lpwstr>
  </property>
  <property fmtid="{D5CDD505-2E9C-101B-9397-08002B2CF9AE}" pid="7" name="MSIP_Label_d0354ca5-015e-47ab-9fdb-c0a8323bc23e_ActionId">
    <vt:lpwstr>553945cb-30f3-444b-b444-1ed18123af86</vt:lpwstr>
  </property>
  <property fmtid="{D5CDD505-2E9C-101B-9397-08002B2CF9AE}" pid="8" name="MSIP_Label_d0354ca5-015e-47ab-9fdb-c0a8323bc23e_ContentBits">
    <vt:lpwstr>0</vt:lpwstr>
  </property>
  <property fmtid="{D5CDD505-2E9C-101B-9397-08002B2CF9AE}" pid="9" name="MSIP_Label_d0354ca5-015e-47ab-9fdb-c0a8323bc23e_Tag">
    <vt:lpwstr>10, 0, 1, 2</vt:lpwstr>
  </property>
</Properties>
</file>