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notesSlides/notesSlide11.xml" ContentType="application/vnd.openxmlformats-officedocument.presentationml.notesSlide+xml"/>
  <Override PartName="/ppt/slides/slide8.xml" ContentType="application/vnd.openxmlformats-officedocument.presentationml.slide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notesSlides/notesSlide3.xml" ContentType="application/vnd.openxmlformats-officedocument.presentationml.notes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817E6D-1B40-46AC-94A9-EB5CB10B0FDC}" v="200" dt="2026-09-29T15:54:59.7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https://www.gov.uk/government/publications/joint-targeted-area-inspection-of-the-multi-agency-response-to-identification-of-initial-need-and-risk--2/joint-targeted-area-inspection-of-the-multi-agency-response-to-identification-of-initial-need-and-risk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https://www.gov.uk/government/publications/joint-targeted-area-inspection-of-the-multi-agency-response-to-identification-of-initial-need-and-risk--2/joint-targeted-area-inspection-of-the-multi-agency-response-to-identification-of-initial-need-and-risk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https://www.gov.uk/government/publications/joint-targeted-area-inspection-of-the-multi-agency-response-to-identification-of-initial-need-and-risk--2/joint-targeted-area-inspection-of-the-multi-agency-response-to-identification-of-initial-need-and-risk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https://www.gov.uk/government/publications/joint-targeted-area-inspection-of-the-multi-agency-response-to-identification-of-initial-need-and-risk--2/joint-targeted-area-inspection-of-the-multi-agency-response-to-identification-of-initial-need-and-risk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https://www.gov.uk/government/publications/joint-targeted-area-inspection-of-the-multi-agency-response-to-identification-of-initial-need-and-risk--2/joint-targeted-area-inspection-of-the-multi-agency-response-to-identification-of-initial-need-and-risk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https://www.gov.uk/government/publications/joint-targeted-area-inspection-of-the-multi-agency-response-to-identification-of-initial-need-and-risk--2/joint-targeted-area-inspection-of-the-multi-agency-response-to-identification-of-initial-need-and-risk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https://www.gov.uk/government/publications/joint-targeted-area-inspection-of-the-multi-agency-response-to-identification-of-initial-need-and-risk--2/joint-targeted-area-inspection-of-the-multi-agency-response-to-identification-of-initial-need-and-risk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https://www.gov.uk/government/publications/joint-targeted-area-inspection-of-the-multi-agency-response-to-identification-of-initial-need-and-risk--2/joint-targeted-area-inspection-of-the-multi-agency-response-to-identification-of-initial-need-and-risk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https://www.gov.uk/government/publications/joint-targeted-area-inspection-of-the-multi-agency-response-to-identification-of-initial-need-and-risk--2/joint-targeted-area-inspection-of-the-multi-agency-response-to-identification-of-initial-need-and-risk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https://www.gov.uk/government/publications/joint-targeted-area-inspection-of-the-multi-agency-response-to-identification-of-initial-need-and-risk--2/joint-targeted-area-inspection-of-the-multi-agency-response-to-identification-of-initial-need-and-risk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https://www.gov.uk/government/publications/joint-targeted-area-inspection-of-the-multi-agency-response-to-identification-of-initial-need-and-risk--2/joint-targeted-area-inspection-of-the-multi-agency-response-to-identification-of-initial-need-and-risk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https://www.gov.uk/government/publications/joint-targeted-area-inspection-of-the-multi-agency-response-to-identification-of-initial-need-and-risk--2/joint-targeted-area-inspection-of-the-multi-agency-response-to-identification-of-initial-need-and-risk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">
    <p:bg>
      <p:bgPr>
        <a:solidFill>
          <a:srgbClr val="F5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B5B61"/>
          </a:solidFill>
          <a:ln w="12700">
            <a:solidFill>
              <a:srgbClr val="0B5B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B5B61"/>
                </a:solidFill>
              </a:rPr>
              <a:t>WOLVERHAMPTON SAFEGUARDING TOGETHER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955280" y="256032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07177"/>
                </a:solidFill>
              </a:rPr>
              <a:t>Initial need and risk JTAI | Partner briefing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6510528"/>
            <a:ext cx="1115568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583680"/>
            <a:ext cx="5486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07177"/>
                </a:solidFill>
              </a:rPr>
              <a:t>Source: GOV.UK framework, updated 6 August 2026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071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071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4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Sidewalk chalk rainbow"/>
          <p:cNvPicPr>
            <a:picLocks noChangeAspect="1"/>
          </p:cNvPicPr>
          <p:nvPr/>
        </p:nvPicPr>
        <p:blipFill>
          <a:blip r:embed="rId3"/>
          <a:srcRect l="20621" r="20621"/>
          <a:stretch/>
        </p:blipFill>
        <p:spPr>
          <a:xfrm>
            <a:off x="6172200" y="0"/>
            <a:ext cx="60194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989320" y="0"/>
            <a:ext cx="1371600" cy="6858000"/>
          </a:xfrm>
          <a:prstGeom prst="rect">
            <a:avLst/>
          </a:prstGeom>
          <a:solidFill>
            <a:srgbClr val="123447">
              <a:alpha val="78000"/>
            </a:srgbClr>
          </a:solidFill>
          <a:ln w="12700">
            <a:solidFill>
              <a:srgbClr val="12344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1"/>
          <p:cNvSpPr/>
          <p:nvPr/>
        </p:nvSpPr>
        <p:spPr>
          <a:xfrm>
            <a:off x="640080" y="713232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70" dirty="0">
                <a:solidFill>
                  <a:srgbClr val="8FCFCB"/>
                </a:solidFill>
              </a:rPr>
              <a:t>JOINT TARGETED AREA INSPECTION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617220" y="1847088"/>
            <a:ext cx="5212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3400" b="1" dirty="0">
                <a:solidFill>
                  <a:srgbClr val="FFFFFF"/>
                </a:solidFill>
              </a:rPr>
              <a:t>Joint targeted area inspection of the multi-agency response to identification of initial need and risk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58368" y="4526280"/>
            <a:ext cx="3474720" cy="274320"/>
          </a:xfrm>
          <a:prstGeom prst="rect">
            <a:avLst/>
          </a:prstGeom>
          <a:solidFill>
            <a:srgbClr val="E7A93D"/>
          </a:solidFill>
          <a:ln/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447"/>
                </a:solidFill>
              </a:rPr>
              <a:t>RIGHT HELP • RIGHT TIME • SHARED DECISIONS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658368" y="601675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Wolverhampton Safeguarding Together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58368" y="635508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7CCCE"/>
                </a:solidFill>
              </a:rPr>
              <a:t>Partner presentation | September 2026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3447"/>
                </a:solidFill>
              </a:rPr>
              <a:t>What this inspection is testing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124712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07177"/>
                </a:solidFill>
              </a:rPr>
              <a:t>How effectively local safeguarding partners work together at both practice and strategic levels.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31520" y="1600200"/>
            <a:ext cx="333756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731520" y="1600200"/>
            <a:ext cx="73152" cy="3474720"/>
          </a:xfrm>
          <a:prstGeom prst="rect">
            <a:avLst/>
          </a:prstGeom>
          <a:solidFill>
            <a:srgbClr val="D46A5E"/>
          </a:solidFill>
          <a:ln w="12700">
            <a:solidFill>
              <a:srgbClr val="D46A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60120" y="1764792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Identify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37260" y="1927591"/>
            <a:ext cx="2926080" cy="2743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lvl="0" algn="ctr"/>
            <a:r>
              <a:rPr lang="en-GB" sz="1400" dirty="0"/>
              <a:t>How effectively the front doors of individual agencies identify and respond to initial need and risk</a:t>
            </a:r>
          </a:p>
        </p:txBody>
      </p:sp>
      <p:sp>
        <p:nvSpPr>
          <p:cNvPr id="8" name="Shape 6"/>
          <p:cNvSpPr/>
          <p:nvPr/>
        </p:nvSpPr>
        <p:spPr>
          <a:xfrm>
            <a:off x="4434840" y="1600200"/>
            <a:ext cx="333756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4434840" y="1600200"/>
            <a:ext cx="73152" cy="3474720"/>
          </a:xfrm>
          <a:prstGeom prst="rect">
            <a:avLst/>
          </a:prstGeom>
          <a:solidFill>
            <a:srgbClr val="E7A93D"/>
          </a:solidFill>
          <a:ln w="12700">
            <a:solidFill>
              <a:srgbClr val="E7A9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663440" y="1764792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Decide together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63440" y="1920240"/>
            <a:ext cx="2926080" cy="2743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5343A"/>
                </a:solidFill>
              </a:rPr>
              <a:t>Does the MASH or equivalent bring together the right information and agencies to make timely, proportionate decisions?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38160" y="1600200"/>
            <a:ext cx="333756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8138160" y="1600200"/>
            <a:ext cx="73152" cy="3474720"/>
          </a:xfrm>
          <a:prstGeom prst="rect">
            <a:avLst/>
          </a:prstGeom>
          <a:solidFill>
            <a:srgbClr val="0B5B61"/>
          </a:solidFill>
          <a:ln w="12700">
            <a:solidFill>
              <a:srgbClr val="0B5B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366760" y="1764792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Improve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80476" y="1927591"/>
            <a:ext cx="2926080" cy="2743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5343A"/>
                </a:solidFill>
              </a:rPr>
              <a:t>Do leaders, managers and the MASA understand practice, assure quality and act on learning to strengthen the multi-agency system?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51560" y="5623560"/>
            <a:ext cx="10058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447"/>
                </a:solidFill>
              </a:rPr>
              <a:t>Core question: does the combined response lead children and families to the right help and protection at the right time?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071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3447"/>
                </a:solidFill>
              </a:rPr>
              <a:t>Scope of the inspection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124712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07177"/>
                </a:solidFill>
              </a:rPr>
              <a:t>The focus is the initial response, often described as the “front door”.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572768"/>
            <a:ext cx="338328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914400" y="17373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B61"/>
                </a:solidFill>
              </a:rPr>
              <a:t>Agencies in scope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14400" y="1938528"/>
            <a:ext cx="2880360" cy="3566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Police</a:t>
            </a:r>
            <a:endParaRPr lang="en-US"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Children’s social care</a:t>
            </a:r>
            <a:endParaRPr lang="en-US"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Education</a:t>
            </a:r>
            <a:endParaRPr lang="en-US"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Relevant health services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89120" y="1495044"/>
            <a:ext cx="338328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>
              <a:lnSpc>
                <a:spcPct val="150000"/>
              </a:lnSpc>
            </a:pPr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4636008" y="17373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7A93D"/>
                </a:solidFill>
              </a:rPr>
              <a:t>What inspectors evaluate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655820" y="2057400"/>
            <a:ext cx="2880360" cy="3566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Individual agency front doors</a:t>
            </a:r>
            <a:endParaRPr lang="en-US" sz="14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MASH or equivalent</a:t>
            </a:r>
            <a:endParaRPr lang="en-US" sz="14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Early decisions across early help, child in need and child protection</a:t>
            </a:r>
            <a:endParaRPr lang="en-US" sz="14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Impact of leaders and managers</a:t>
            </a:r>
            <a:endParaRPr lang="en-US" sz="14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MASA monitoring and evaluation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19872" y="1572768"/>
            <a:ext cx="338328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8348472" y="17373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Boundaries and evidence window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528662" y="2167128"/>
            <a:ext cx="2880360" cy="3566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Longer-term interventions are outside scope.</a:t>
            </a:r>
            <a:endParaRPr lang="en-US" sz="14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Practice is from the last six months.</a:t>
            </a:r>
            <a:endParaRPr lang="en-US" sz="14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Current practice must take account of relevant case history.</a:t>
            </a:r>
            <a:endParaRPr lang="en-US" sz="14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Timeliness and improvement activity are evaluated.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071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3447"/>
                </a:solidFill>
              </a:rPr>
              <a:t>The child’s journey through the front door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828800"/>
            <a:ext cx="1965960" cy="3154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46A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124712" y="2057400"/>
            <a:ext cx="713232" cy="713232"/>
          </a:xfrm>
          <a:prstGeom prst="ellipse">
            <a:avLst/>
          </a:prstGeom>
          <a:solidFill>
            <a:srgbClr val="D46A5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124712" y="2249424"/>
            <a:ext cx="7132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67512" y="3044952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447"/>
                </a:solidFill>
              </a:rPr>
              <a:t>NOTICE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04088" y="3584448"/>
            <a:ext cx="1554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25343A"/>
                </a:solidFill>
              </a:rPr>
              <a:t>A concern, contact or referral identifies possible need or risk.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450592" y="3063240"/>
            <a:ext cx="365760" cy="566928"/>
          </a:xfrm>
          <a:prstGeom prst="chevron">
            <a:avLst/>
          </a:prstGeom>
          <a:solidFill>
            <a:srgbClr val="B5C9CA"/>
          </a:solidFill>
          <a:ln w="12700">
            <a:solidFill>
              <a:srgbClr val="B5C9C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2834640" y="1828800"/>
            <a:ext cx="1965960" cy="3154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BA6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3456432" y="2057400"/>
            <a:ext cx="713232" cy="713232"/>
          </a:xfrm>
          <a:prstGeom prst="ellipse">
            <a:avLst/>
          </a:prstGeom>
          <a:solidFill>
            <a:srgbClr val="3BA6A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3456432" y="2249424"/>
            <a:ext cx="7132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2999232" y="3044952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447"/>
                </a:solidFill>
              </a:rPr>
              <a:t>GATHER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035808" y="3584448"/>
            <a:ext cx="1554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25343A"/>
                </a:solidFill>
              </a:rPr>
              <a:t>Agencies share relevant, accurate and timely information.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782312" y="3063240"/>
            <a:ext cx="365760" cy="566928"/>
          </a:xfrm>
          <a:prstGeom prst="chevron">
            <a:avLst/>
          </a:prstGeom>
          <a:solidFill>
            <a:srgbClr val="B5C9CA"/>
          </a:solidFill>
          <a:ln w="12700">
            <a:solidFill>
              <a:srgbClr val="B5C9C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5166360" y="1828800"/>
            <a:ext cx="1965960" cy="3154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7A9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5788152" y="2057400"/>
            <a:ext cx="713232" cy="713232"/>
          </a:xfrm>
          <a:prstGeom prst="ellipse">
            <a:avLst/>
          </a:prstGeom>
          <a:solidFill>
            <a:srgbClr val="E7A93D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5788152" y="2249424"/>
            <a:ext cx="7132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330952" y="3044952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447"/>
                </a:solidFill>
              </a:rPr>
              <a:t>ANALYSE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367528" y="3584448"/>
            <a:ext cx="1554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25343A"/>
                </a:solidFill>
              </a:rPr>
              <a:t>Practitioners understand the child, family strengths, history and cumulative risk.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7114032" y="3063240"/>
            <a:ext cx="365760" cy="566928"/>
          </a:xfrm>
          <a:prstGeom prst="chevron">
            <a:avLst/>
          </a:prstGeom>
          <a:solidFill>
            <a:srgbClr val="B5C9CA"/>
          </a:solidFill>
          <a:ln w="12700">
            <a:solidFill>
              <a:srgbClr val="B5C9C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7498080" y="1828800"/>
            <a:ext cx="1965960" cy="3154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B5B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8119872" y="2057400"/>
            <a:ext cx="713232" cy="713232"/>
          </a:xfrm>
          <a:prstGeom prst="ellipse">
            <a:avLst/>
          </a:prstGeom>
          <a:solidFill>
            <a:srgbClr val="0B5B6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8119872" y="2249424"/>
            <a:ext cx="7132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7662672" y="3044952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447"/>
                </a:solidFill>
              </a:rPr>
              <a:t>DECIDE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699248" y="3584448"/>
            <a:ext cx="1554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25343A"/>
                </a:solidFill>
              </a:rPr>
              <a:t>A proportionate threshold and pathway decision is made.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9445752" y="3063240"/>
            <a:ext cx="365760" cy="566928"/>
          </a:xfrm>
          <a:prstGeom prst="chevron">
            <a:avLst/>
          </a:prstGeom>
          <a:solidFill>
            <a:srgbClr val="B5C9CA"/>
          </a:solidFill>
          <a:ln w="12700">
            <a:solidFill>
              <a:srgbClr val="B5C9C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9829800" y="1828800"/>
            <a:ext cx="1965960" cy="3154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234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Shape 27"/>
          <p:cNvSpPr/>
          <p:nvPr/>
        </p:nvSpPr>
        <p:spPr>
          <a:xfrm>
            <a:off x="10451592" y="2057400"/>
            <a:ext cx="713232" cy="713232"/>
          </a:xfrm>
          <a:prstGeom prst="ellipse">
            <a:avLst/>
          </a:prstGeom>
          <a:solidFill>
            <a:srgbClr val="123447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10451592" y="2249424"/>
            <a:ext cx="7132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9994392" y="3044952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447"/>
                </a:solidFill>
              </a:rPr>
              <a:t>ACT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0030968" y="3584448"/>
            <a:ext cx="1554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25343A"/>
                </a:solidFill>
              </a:rPr>
              <a:t>The child and family receive timely help, assessment or protection.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1325880" y="566928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B5B61"/>
                </a:solidFill>
              </a:rPr>
              <a:t>At every stage: see the child, hear the family, apply professional curiosity and record the rationale.</a:t>
            </a:r>
            <a:endParaRPr lang="en-US" sz="155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071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3447"/>
                </a:solidFill>
              </a:rPr>
              <a:t>The 15 evaluation criteria at a glance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124712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07177"/>
                </a:solidFill>
              </a:rPr>
              <a:t>A practical grouping to help partners navigate the full framework.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572768"/>
            <a:ext cx="3429000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685800" y="1572768"/>
            <a:ext cx="73152" cy="1691640"/>
          </a:xfrm>
          <a:prstGeom prst="rect">
            <a:avLst/>
          </a:prstGeom>
          <a:solidFill>
            <a:srgbClr val="D46A5E"/>
          </a:solidFill>
          <a:ln w="12700">
            <a:solidFill>
              <a:srgbClr val="D46A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14400" y="173736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1  See and understand the child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2176272"/>
            <a:ext cx="30175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343A"/>
                </a:solidFill>
              </a:rPr>
              <a:t>EC1, EC2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26280" y="1572768"/>
            <a:ext cx="3429000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4526280" y="1572768"/>
            <a:ext cx="73152" cy="1691640"/>
          </a:xfrm>
          <a:prstGeom prst="rect">
            <a:avLst/>
          </a:prstGeom>
          <a:solidFill>
            <a:srgbClr val="5B8C63"/>
          </a:solidFill>
          <a:ln w="12700">
            <a:solidFill>
              <a:srgbClr val="5B8C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754880" y="173736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2  Provide effective local help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754880" y="2176272"/>
            <a:ext cx="30175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343A"/>
                </a:solidFill>
              </a:rPr>
              <a:t>EC3, EC4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366760" y="1572768"/>
            <a:ext cx="3429000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8366760" y="1572768"/>
            <a:ext cx="73152" cy="1691640"/>
          </a:xfrm>
          <a:prstGeom prst="rect">
            <a:avLst/>
          </a:prstGeom>
          <a:solidFill>
            <a:srgbClr val="0B5B61"/>
          </a:solidFill>
          <a:ln w="12700">
            <a:solidFill>
              <a:srgbClr val="0B5B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595360" y="173736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3  Refer and decide well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595360" y="2176272"/>
            <a:ext cx="30175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343A"/>
                </a:solidFill>
              </a:rPr>
              <a:t>EC5, EC6, EC7, EC8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85800" y="3721608"/>
            <a:ext cx="3429000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685800" y="3721608"/>
            <a:ext cx="73152" cy="1691640"/>
          </a:xfrm>
          <a:prstGeom prst="rect">
            <a:avLst/>
          </a:prstGeom>
          <a:solidFill>
            <a:srgbClr val="E7A93D"/>
          </a:solidFill>
          <a:ln w="12700">
            <a:solidFill>
              <a:srgbClr val="E7A9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914400" y="388620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4  Education as a safeguarding partner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14400" y="4325112"/>
            <a:ext cx="30175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343A"/>
                </a:solidFill>
              </a:rPr>
              <a:t>EC9, EC10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526280" y="3721608"/>
            <a:ext cx="3429000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4526280" y="3721608"/>
            <a:ext cx="73152" cy="1691640"/>
          </a:xfrm>
          <a:prstGeom prst="rect">
            <a:avLst/>
          </a:prstGeom>
          <a:solidFill>
            <a:srgbClr val="3BA6A0"/>
          </a:solidFill>
          <a:ln w="12700">
            <a:solidFill>
              <a:srgbClr val="3BA6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4754880" y="388620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5  Lead, oversee and support practice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754880" y="4325112"/>
            <a:ext cx="30175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343A"/>
                </a:solidFill>
              </a:rPr>
              <a:t>EC11, EC12, EC14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366760" y="3721608"/>
            <a:ext cx="3429000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8366760" y="3721608"/>
            <a:ext cx="73152" cy="1691640"/>
          </a:xfrm>
          <a:prstGeom prst="rect">
            <a:avLst/>
          </a:prstGeom>
          <a:solidFill>
            <a:srgbClr val="123447"/>
          </a:solidFill>
          <a:ln w="12700">
            <a:solidFill>
              <a:srgbClr val="1234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8595360" y="388620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6  Learn and assure the system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595360" y="4325112"/>
            <a:ext cx="30175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5343A"/>
                </a:solidFill>
              </a:rPr>
              <a:t>EC13, EC15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2286000" y="5989320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07177"/>
                </a:solidFill>
              </a:rPr>
              <a:t>Inspection evidence is judged against the full wording of each criterion.</a:t>
            </a:r>
            <a:endParaRPr lang="en-US" sz="12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071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3447"/>
                </a:solidFill>
              </a:rPr>
              <a:t>What strong frontline practice looks like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124712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07177"/>
                </a:solidFill>
              </a:rPr>
              <a:t>The practice criteria test whether children are understood and receive timely, proportionate help.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508760"/>
            <a:ext cx="3429000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685800" y="1508760"/>
            <a:ext cx="73152" cy="1691640"/>
          </a:xfrm>
          <a:prstGeom prst="rect">
            <a:avLst/>
          </a:prstGeom>
          <a:solidFill>
            <a:srgbClr val="D46A5E"/>
          </a:solidFill>
          <a:ln w="12700">
            <a:solidFill>
              <a:srgbClr val="D46A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14400" y="1673352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Child’s experience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2112264"/>
            <a:ext cx="30175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5343A"/>
                </a:solidFill>
              </a:rPr>
              <a:t>See abuse, neglect and exploitation through the child’s eyes; record the views of children and families.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26280" y="1508760"/>
            <a:ext cx="3429000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4526280" y="1508760"/>
            <a:ext cx="73152" cy="1691640"/>
          </a:xfrm>
          <a:prstGeom prst="rect">
            <a:avLst/>
          </a:prstGeom>
          <a:solidFill>
            <a:srgbClr val="3BA6A0"/>
          </a:solidFill>
          <a:ln w="12700">
            <a:solidFill>
              <a:srgbClr val="3BA6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754880" y="1673352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Professional curiosity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754880" y="2112264"/>
            <a:ext cx="30175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5343A"/>
                </a:solidFill>
              </a:rPr>
              <a:t>Confident, knowledgeable staff explore information, history, identity and barriers to support.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366760" y="1508760"/>
            <a:ext cx="3429000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8366760" y="1508760"/>
            <a:ext cx="73152" cy="1691640"/>
          </a:xfrm>
          <a:prstGeom prst="rect">
            <a:avLst/>
          </a:prstGeom>
          <a:solidFill>
            <a:srgbClr val="E7A93D"/>
          </a:solidFill>
          <a:ln w="12700">
            <a:solidFill>
              <a:srgbClr val="E7A9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595360" y="1673352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Quality referrals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595360" y="2112264"/>
            <a:ext cx="30175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5343A"/>
                </a:solidFill>
              </a:rPr>
              <a:t>Referrals are timely, evidence-based and clear about need, risk, strengths and the help already provided.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5800" y="3703320"/>
            <a:ext cx="3429000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685800" y="3703320"/>
            <a:ext cx="73152" cy="1691640"/>
          </a:xfrm>
          <a:prstGeom prst="rect">
            <a:avLst/>
          </a:prstGeom>
          <a:solidFill>
            <a:srgbClr val="123447"/>
          </a:solidFill>
          <a:ln w="12700">
            <a:solidFill>
              <a:srgbClr val="1234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914400" y="3867912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Cumulative risk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14400" y="4306824"/>
            <a:ext cx="30175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5343A"/>
                </a:solidFill>
              </a:rPr>
              <a:t>Partners join information across time and agencies rather than viewing incidents separately.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26280" y="3703320"/>
            <a:ext cx="3429000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4526280" y="3703320"/>
            <a:ext cx="73152" cy="1691640"/>
          </a:xfrm>
          <a:prstGeom prst="rect">
            <a:avLst/>
          </a:prstGeom>
          <a:solidFill>
            <a:srgbClr val="0B5B61"/>
          </a:solidFill>
          <a:ln w="12700">
            <a:solidFill>
              <a:srgbClr val="0B5B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4754880" y="3867912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Proportionate response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754880" y="4306824"/>
            <a:ext cx="30175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5343A"/>
                </a:solidFill>
              </a:rPr>
              <a:t>Decisions across early help, child in need and child protection match the child’s needs and risks</a:t>
            </a:r>
            <a:r>
              <a:rPr lang="en-US" sz="1080" dirty="0">
                <a:solidFill>
                  <a:srgbClr val="25343A"/>
                </a:solidFill>
              </a:rPr>
              <a:t>.</a:t>
            </a:r>
            <a:endParaRPr lang="en-US" sz="1080" dirty="0"/>
          </a:p>
        </p:txBody>
      </p:sp>
      <p:sp>
        <p:nvSpPr>
          <p:cNvPr id="24" name="Shape 22"/>
          <p:cNvSpPr/>
          <p:nvPr/>
        </p:nvSpPr>
        <p:spPr>
          <a:xfrm>
            <a:off x="8366760" y="3703320"/>
            <a:ext cx="3429000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8366760" y="3703320"/>
            <a:ext cx="73152" cy="1691640"/>
          </a:xfrm>
          <a:prstGeom prst="rect">
            <a:avLst/>
          </a:prstGeom>
          <a:solidFill>
            <a:srgbClr val="5B8C63"/>
          </a:solidFill>
          <a:ln w="12700">
            <a:solidFill>
              <a:srgbClr val="5B8C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8595360" y="3867912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Impact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595360" y="4306824"/>
            <a:ext cx="30175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5343A"/>
                </a:solidFill>
              </a:rPr>
              <a:t>Action happens within agreed timescales and reduces risk or meets identified need.</a:t>
            </a:r>
            <a:endParaRPr lang="en-US" sz="12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071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3447"/>
                </a:solidFill>
              </a:rPr>
              <a:t>What inspectors will look for in the MASH or equivalent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124712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07177"/>
                </a:solidFill>
              </a:rPr>
              <a:t>A shared decision-making environment, not simply a collection of single-agency checks.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4561332" y="1965959"/>
            <a:ext cx="2926080" cy="2926080"/>
          </a:xfrm>
          <a:prstGeom prst="ellipse">
            <a:avLst/>
          </a:prstGeom>
          <a:solidFill>
            <a:srgbClr val="0B5B61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5063804" y="3012140"/>
            <a:ext cx="1921136" cy="832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SHARED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UNDERSTANDING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AND DECISION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502920" y="1645920"/>
            <a:ext cx="2743200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BA6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667512" y="1965960"/>
            <a:ext cx="24140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23447"/>
                </a:solidFill>
              </a:rPr>
              <a:t>Timely information sharing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02920" y="4251960"/>
            <a:ext cx="2743200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46A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667512" y="4572000"/>
            <a:ext cx="24140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23447"/>
                </a:solidFill>
              </a:rPr>
              <a:t>Right partners involved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781288" y="1821986"/>
            <a:ext cx="2743200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7A9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8945880" y="2125980"/>
            <a:ext cx="24140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23447"/>
                </a:solidFill>
              </a:rPr>
              <a:t>Clear rationale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8732520" y="4251960"/>
            <a:ext cx="2743200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234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897112" y="4572000"/>
            <a:ext cx="24140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23447"/>
                </a:solidFill>
              </a:rPr>
              <a:t>Thresholds applied well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150876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3447"/>
                </a:solidFill>
              </a:rPr>
              <a:t>Meetings should support planning, decision-making and monitoring, with actions completed in agreed timescales.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071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AADFDC20-17E2-70BB-D565-F172E2D36820}"/>
              </a:ext>
            </a:extLst>
          </p:cNvPr>
          <p:cNvSpPr/>
          <p:nvPr/>
        </p:nvSpPr>
        <p:spPr>
          <a:xfrm flipV="1">
            <a:off x="3246120" y="4224528"/>
            <a:ext cx="1188720" cy="429767"/>
          </a:xfrm>
          <a:prstGeom prst="line">
            <a:avLst/>
          </a:prstGeom>
          <a:noFill/>
          <a:ln w="25400">
            <a:solidFill>
              <a:srgbClr val="D46A5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A18217CE-6585-E7E5-B229-D91CA106EF3C}"/>
              </a:ext>
            </a:extLst>
          </p:cNvPr>
          <p:cNvSpPr/>
          <p:nvPr/>
        </p:nvSpPr>
        <p:spPr>
          <a:xfrm>
            <a:off x="3246120" y="2103120"/>
            <a:ext cx="1188720" cy="484632"/>
          </a:xfrm>
          <a:prstGeom prst="line">
            <a:avLst/>
          </a:prstGeom>
          <a:noFill/>
          <a:ln w="25400">
            <a:solidFill>
              <a:srgbClr val="3BA6A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2">
            <a:extLst>
              <a:ext uri="{FF2B5EF4-FFF2-40B4-BE49-F238E27FC236}">
                <a16:creationId xmlns:a16="http://schemas.microsoft.com/office/drawing/2014/main" id="{89CA22B3-224F-3165-0A47-4C28A2F556CD}"/>
              </a:ext>
            </a:extLst>
          </p:cNvPr>
          <p:cNvSpPr/>
          <p:nvPr/>
        </p:nvSpPr>
        <p:spPr>
          <a:xfrm flipV="1">
            <a:off x="7546848" y="2304108"/>
            <a:ext cx="1234440" cy="323983"/>
          </a:xfrm>
          <a:prstGeom prst="line">
            <a:avLst/>
          </a:prstGeom>
          <a:noFill/>
          <a:ln w="25400">
            <a:solidFill>
              <a:srgbClr val="E7A93D"/>
            </a:solidFill>
            <a:prstDash val="solid"/>
            <a:headEnd type="triangle"/>
            <a:tailEnd type="none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15">
            <a:extLst>
              <a:ext uri="{FF2B5EF4-FFF2-40B4-BE49-F238E27FC236}">
                <a16:creationId xmlns:a16="http://schemas.microsoft.com/office/drawing/2014/main" id="{C858A598-E19C-49B4-B735-E099458CBFE1}"/>
              </a:ext>
            </a:extLst>
          </p:cNvPr>
          <p:cNvSpPr/>
          <p:nvPr/>
        </p:nvSpPr>
        <p:spPr>
          <a:xfrm>
            <a:off x="7479792" y="4367159"/>
            <a:ext cx="1234440" cy="323983"/>
          </a:xfrm>
          <a:prstGeom prst="line">
            <a:avLst/>
          </a:prstGeom>
          <a:noFill/>
          <a:ln w="25400">
            <a:solidFill>
              <a:srgbClr val="123447"/>
            </a:solidFill>
            <a:prstDash val="solid"/>
            <a:headEnd type="triangle"/>
            <a:tailEnd type="none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3447"/>
                </a:solidFill>
              </a:rPr>
              <a:t>Education’s role at the front door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124712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07177"/>
                </a:solidFill>
              </a:rPr>
              <a:t>Education providers are both a source of safeguarding intelligence and an active partner in the response.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333756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731520" y="1645920"/>
            <a:ext cx="73152" cy="3566160"/>
          </a:xfrm>
          <a:prstGeom prst="rect">
            <a:avLst/>
          </a:prstGeom>
          <a:solidFill>
            <a:srgbClr val="E7A93D"/>
          </a:solidFill>
          <a:ln w="12700">
            <a:solidFill>
              <a:srgbClr val="E7A9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60120" y="1810512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Identify and refer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37260" y="2011680"/>
            <a:ext cx="2926080" cy="2834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5343A"/>
                </a:solidFill>
              </a:rPr>
              <a:t>Effective systems recognise children at risk or needing help and protection. Referrals to early help or children’s social care are timely and appropriate.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34840" y="1645920"/>
            <a:ext cx="333756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4434840" y="1645920"/>
            <a:ext cx="73152" cy="3566160"/>
          </a:xfrm>
          <a:prstGeom prst="rect">
            <a:avLst/>
          </a:prstGeom>
          <a:solidFill>
            <a:srgbClr val="3BA6A0"/>
          </a:solidFill>
          <a:ln w="12700">
            <a:solidFill>
              <a:srgbClr val="3BA6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663440" y="1810512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Contribute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77156" y="2003791"/>
            <a:ext cx="2926080" cy="2834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5343A"/>
                </a:solidFill>
              </a:rPr>
              <a:t>Education shares information, participates in multi-agency work and helps partners understand attendance, exclusion, presentation and the child’s daily experience.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38160" y="1645920"/>
            <a:ext cx="333756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8138160" y="1645920"/>
            <a:ext cx="73152" cy="3566160"/>
          </a:xfrm>
          <a:prstGeom prst="rect">
            <a:avLst/>
          </a:prstGeom>
          <a:solidFill>
            <a:srgbClr val="0B5B61"/>
          </a:solidFill>
          <a:ln w="12700">
            <a:solidFill>
              <a:srgbClr val="0B5B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366760" y="1810512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Be enabled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80476" y="1965960"/>
            <a:ext cx="2926080" cy="2834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5343A"/>
                </a:solidFill>
              </a:rPr>
              <a:t>Safeguarding partners create arrangements that allow education to contribute effectively and support children to remain in education.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97280" y="566928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23447"/>
                </a:solidFill>
              </a:rPr>
              <a:t>Readiness test: can the partnership show that education is routinely included where education information is relevant to need and risk?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071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3447"/>
                </a:solidFill>
              </a:rPr>
              <a:t>Leadership, management and MASA expectations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124712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07177"/>
                </a:solidFill>
              </a:rPr>
              <a:t>Inspection connects the quality of frontline decisions to the effectiveness of leadership and partnership oversight.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463040"/>
            <a:ext cx="2240280" cy="676656"/>
          </a:xfrm>
          <a:prstGeom prst="roundRect">
            <a:avLst/>
          </a:prstGeom>
          <a:solidFill>
            <a:srgbClr val="0B5B61"/>
          </a:solidFill>
          <a:ln w="12700">
            <a:solidFill>
              <a:srgbClr val="0B5B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22960" y="1682496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Oversight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3063240" y="1463040"/>
            <a:ext cx="827532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0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3310128" y="1618488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40" dirty="0">
                <a:solidFill>
                  <a:srgbClr val="25343A"/>
                </a:solidFill>
              </a:rPr>
              <a:t>Systematic, high-quality oversight of frontline practice, with challenge and support.</a:t>
            </a:r>
            <a:endParaRPr lang="en-US" sz="1140" dirty="0"/>
          </a:p>
        </p:txBody>
      </p:sp>
      <p:sp>
        <p:nvSpPr>
          <p:cNvPr id="8" name="Shape 6"/>
          <p:cNvSpPr/>
          <p:nvPr/>
        </p:nvSpPr>
        <p:spPr>
          <a:xfrm>
            <a:off x="685800" y="2404872"/>
            <a:ext cx="2240280" cy="676656"/>
          </a:xfrm>
          <a:prstGeom prst="roundRect">
            <a:avLst/>
          </a:prstGeom>
          <a:solidFill>
            <a:srgbClr val="D46A5E"/>
          </a:solidFill>
          <a:ln w="12700">
            <a:solidFill>
              <a:srgbClr val="D46A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822960" y="2624328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Local intelligence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3063240" y="2404872"/>
            <a:ext cx="827532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0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310128" y="256032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40" dirty="0">
                <a:solidFill>
                  <a:srgbClr val="25343A"/>
                </a:solidFill>
              </a:rPr>
              <a:t>Understand children’s experiences, family need, risk and prevalence across the area.</a:t>
            </a:r>
            <a:endParaRPr lang="en-US" sz="1140" dirty="0"/>
          </a:p>
        </p:txBody>
      </p:sp>
      <p:sp>
        <p:nvSpPr>
          <p:cNvPr id="12" name="Shape 10"/>
          <p:cNvSpPr/>
          <p:nvPr/>
        </p:nvSpPr>
        <p:spPr>
          <a:xfrm>
            <a:off x="685800" y="3346704"/>
            <a:ext cx="2240280" cy="676656"/>
          </a:xfrm>
          <a:prstGeom prst="roundRect">
            <a:avLst/>
          </a:prstGeom>
          <a:solidFill>
            <a:srgbClr val="E7A93D"/>
          </a:solidFill>
          <a:ln w="12700">
            <a:solidFill>
              <a:srgbClr val="E7A9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22960" y="3566160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Workforce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3063240" y="3346704"/>
            <a:ext cx="827532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0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3310128" y="3502152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40" dirty="0">
                <a:solidFill>
                  <a:srgbClr val="25343A"/>
                </a:solidFill>
              </a:rPr>
              <a:t>Provide supervision, single- and multi-agency learning and confident threshold practice.</a:t>
            </a:r>
            <a:endParaRPr lang="en-US" sz="1140" dirty="0"/>
          </a:p>
        </p:txBody>
      </p:sp>
      <p:sp>
        <p:nvSpPr>
          <p:cNvPr id="16" name="Shape 14"/>
          <p:cNvSpPr/>
          <p:nvPr/>
        </p:nvSpPr>
        <p:spPr>
          <a:xfrm>
            <a:off x="685800" y="4288536"/>
            <a:ext cx="2240280" cy="676656"/>
          </a:xfrm>
          <a:prstGeom prst="roundRect">
            <a:avLst/>
          </a:prstGeom>
          <a:solidFill>
            <a:srgbClr val="3BA6A0"/>
          </a:solidFill>
          <a:ln w="12700">
            <a:solidFill>
              <a:srgbClr val="3BA6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822960" y="4507992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Feedback and research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3063240" y="4288536"/>
            <a:ext cx="827532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0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3310128" y="4443984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40" dirty="0">
                <a:solidFill>
                  <a:srgbClr val="25343A"/>
                </a:solidFill>
              </a:rPr>
              <a:t>Use children’s and families’ feedback, research and intelligence to shape services.</a:t>
            </a:r>
            <a:endParaRPr lang="en-US" sz="1140" dirty="0"/>
          </a:p>
        </p:txBody>
      </p:sp>
      <p:sp>
        <p:nvSpPr>
          <p:cNvPr id="20" name="Shape 18"/>
          <p:cNvSpPr/>
          <p:nvPr/>
        </p:nvSpPr>
        <p:spPr>
          <a:xfrm>
            <a:off x="685800" y="5230368"/>
            <a:ext cx="2240280" cy="676656"/>
          </a:xfrm>
          <a:prstGeom prst="roundRect">
            <a:avLst/>
          </a:prstGeom>
          <a:solidFill>
            <a:srgbClr val="123447"/>
          </a:solidFill>
          <a:ln w="12700">
            <a:solidFill>
              <a:srgbClr val="1234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822960" y="5449824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MASA assurance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3063240" y="5230368"/>
            <a:ext cx="827532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0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3310128" y="5385816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40" dirty="0">
                <a:solidFill>
                  <a:srgbClr val="25343A"/>
                </a:solidFill>
              </a:rPr>
              <a:t>Actively monitor and evaluate statutory partners; independent scrutiny provides assurance.</a:t>
            </a:r>
            <a:endParaRPr lang="en-US" sz="11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071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2" name="Shape 7">
            <a:extLst>
              <a:ext uri="{FF2B5EF4-FFF2-40B4-BE49-F238E27FC236}">
                <a16:creationId xmlns:a16="http://schemas.microsoft.com/office/drawing/2014/main" id="{46303BF9-F8E9-467B-720B-44038311F4BD}"/>
              </a:ext>
            </a:extLst>
          </p:cNvPr>
          <p:cNvSpPr/>
          <p:nvPr/>
        </p:nvSpPr>
        <p:spPr>
          <a:xfrm>
            <a:off x="2524281" y="2971800"/>
            <a:ext cx="365760" cy="566928"/>
          </a:xfrm>
          <a:prstGeom prst="chevron">
            <a:avLst/>
          </a:prstGeom>
          <a:solidFill>
            <a:srgbClr val="ADC9C8"/>
          </a:solidFill>
          <a:ln w="12700">
            <a:solidFill>
              <a:srgbClr val="ADC9C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Shape 7">
            <a:extLst>
              <a:ext uri="{FF2B5EF4-FFF2-40B4-BE49-F238E27FC236}">
                <a16:creationId xmlns:a16="http://schemas.microsoft.com/office/drawing/2014/main" id="{8FFFD52E-ECC7-F8E2-6139-66CB4A0D218A}"/>
              </a:ext>
            </a:extLst>
          </p:cNvPr>
          <p:cNvSpPr/>
          <p:nvPr/>
        </p:nvSpPr>
        <p:spPr>
          <a:xfrm>
            <a:off x="4865324" y="2971800"/>
            <a:ext cx="365760" cy="566928"/>
          </a:xfrm>
          <a:prstGeom prst="chevron">
            <a:avLst/>
          </a:prstGeom>
          <a:solidFill>
            <a:srgbClr val="ADC9C8"/>
          </a:solidFill>
          <a:ln w="12700">
            <a:solidFill>
              <a:srgbClr val="ADC9C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6" name="Shape 7">
            <a:extLst>
              <a:ext uri="{FF2B5EF4-FFF2-40B4-BE49-F238E27FC236}">
                <a16:creationId xmlns:a16="http://schemas.microsoft.com/office/drawing/2014/main" id="{35A2B8CA-3F48-6FC4-BD90-1D9C3915829D}"/>
              </a:ext>
            </a:extLst>
          </p:cNvPr>
          <p:cNvSpPr/>
          <p:nvPr/>
        </p:nvSpPr>
        <p:spPr>
          <a:xfrm>
            <a:off x="7168896" y="2971800"/>
            <a:ext cx="365760" cy="566928"/>
          </a:xfrm>
          <a:prstGeom prst="chevron">
            <a:avLst/>
          </a:prstGeom>
          <a:solidFill>
            <a:srgbClr val="ADC9C8"/>
          </a:solidFill>
          <a:ln w="12700">
            <a:solidFill>
              <a:srgbClr val="ADC9C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Shape 7">
            <a:extLst>
              <a:ext uri="{FF2B5EF4-FFF2-40B4-BE49-F238E27FC236}">
                <a16:creationId xmlns:a16="http://schemas.microsoft.com/office/drawing/2014/main" id="{529BB06E-2BE7-26EA-8AC2-4726E6B912A9}"/>
              </a:ext>
            </a:extLst>
          </p:cNvPr>
          <p:cNvSpPr/>
          <p:nvPr/>
        </p:nvSpPr>
        <p:spPr>
          <a:xfrm>
            <a:off x="9488421" y="2971800"/>
            <a:ext cx="365760" cy="566928"/>
          </a:xfrm>
          <a:prstGeom prst="chevron">
            <a:avLst/>
          </a:prstGeom>
          <a:solidFill>
            <a:srgbClr val="ADC9C8"/>
          </a:solidFill>
          <a:ln w="12700">
            <a:solidFill>
              <a:srgbClr val="ADC9C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" name="Text 0"/>
          <p:cNvSpPr/>
          <p:nvPr/>
        </p:nvSpPr>
        <p:spPr>
          <a:xfrm>
            <a:off x="594360" y="65836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3447"/>
                </a:solidFill>
              </a:rPr>
              <a:t>What is expected of every partner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124712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07177"/>
                </a:solidFill>
              </a:rPr>
              <a:t>Each agency must be able to demonstrate its own front-door response and its contribution to shared decisions.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94360" y="1691640"/>
            <a:ext cx="1965960" cy="3429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216152" y="1938528"/>
            <a:ext cx="713232" cy="713232"/>
          </a:xfrm>
          <a:prstGeom prst="ellipse">
            <a:avLst/>
          </a:prstGeom>
          <a:solidFill>
            <a:srgbClr val="D46A5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216152" y="2139696"/>
            <a:ext cx="7132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31520" y="292608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447"/>
                </a:solidFill>
              </a:rPr>
              <a:t>Recognise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95528" y="3566160"/>
            <a:ext cx="1554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70" dirty="0">
                <a:solidFill>
                  <a:srgbClr val="25343A"/>
                </a:solidFill>
              </a:rPr>
              <a:t>Staff know indicators, pathways and thresholds.</a:t>
            </a:r>
            <a:endParaRPr lang="en-US" sz="1070" dirty="0"/>
          </a:p>
        </p:txBody>
      </p:sp>
      <p:sp>
        <p:nvSpPr>
          <p:cNvPr id="9" name="Shape 7"/>
          <p:cNvSpPr/>
          <p:nvPr/>
        </p:nvSpPr>
        <p:spPr>
          <a:xfrm>
            <a:off x="2907792" y="1691640"/>
            <a:ext cx="1965960" cy="3429000"/>
          </a:xfrm>
          <a:prstGeom prst="roundRect">
            <a:avLst/>
          </a:prstGeom>
          <a:solidFill>
            <a:srgbClr val="E8F2F1"/>
          </a:solidFill>
          <a:ln w="12700">
            <a:solidFill>
              <a:srgbClr val="D4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3529584" y="1938528"/>
            <a:ext cx="713232" cy="713232"/>
          </a:xfrm>
          <a:prstGeom prst="ellipse">
            <a:avLst/>
          </a:prstGeom>
          <a:solidFill>
            <a:srgbClr val="E7A93D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529584" y="2139696"/>
            <a:ext cx="7132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044952" y="292608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447"/>
                </a:solidFill>
              </a:rPr>
              <a:t>Refer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108960" y="3566160"/>
            <a:ext cx="1554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70" dirty="0">
                <a:solidFill>
                  <a:srgbClr val="25343A"/>
                </a:solidFill>
              </a:rPr>
              <a:t>Contacts and referrals are timely, specific and analytical.</a:t>
            </a:r>
            <a:endParaRPr lang="en-US" sz="1070" dirty="0"/>
          </a:p>
        </p:txBody>
      </p:sp>
      <p:sp>
        <p:nvSpPr>
          <p:cNvPr id="14" name="Shape 12"/>
          <p:cNvSpPr/>
          <p:nvPr/>
        </p:nvSpPr>
        <p:spPr>
          <a:xfrm>
            <a:off x="5221224" y="1691640"/>
            <a:ext cx="1965960" cy="3429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5843016" y="1938528"/>
            <a:ext cx="713232" cy="713232"/>
          </a:xfrm>
          <a:prstGeom prst="ellipse">
            <a:avLst/>
          </a:prstGeom>
          <a:solidFill>
            <a:srgbClr val="3BA6A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5843016" y="2139696"/>
            <a:ext cx="7132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358384" y="292608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447"/>
                </a:solidFill>
              </a:rPr>
              <a:t>Share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5422392" y="3566160"/>
            <a:ext cx="1554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70" dirty="0">
                <a:solidFill>
                  <a:srgbClr val="25343A"/>
                </a:solidFill>
              </a:rPr>
              <a:t>Relevant information and history are available at the decision point.</a:t>
            </a:r>
            <a:endParaRPr lang="en-US" sz="1070" dirty="0"/>
          </a:p>
        </p:txBody>
      </p:sp>
      <p:sp>
        <p:nvSpPr>
          <p:cNvPr id="19" name="Shape 17"/>
          <p:cNvSpPr/>
          <p:nvPr/>
        </p:nvSpPr>
        <p:spPr>
          <a:xfrm>
            <a:off x="7534656" y="1691640"/>
            <a:ext cx="1965960" cy="3429000"/>
          </a:xfrm>
          <a:prstGeom prst="roundRect">
            <a:avLst/>
          </a:prstGeom>
          <a:solidFill>
            <a:srgbClr val="E8F2F1"/>
          </a:solidFill>
          <a:ln w="12700">
            <a:solidFill>
              <a:srgbClr val="D4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8156448" y="1938528"/>
            <a:ext cx="713232" cy="713232"/>
          </a:xfrm>
          <a:prstGeom prst="ellipse">
            <a:avLst/>
          </a:prstGeom>
          <a:solidFill>
            <a:srgbClr val="0B5B6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8156448" y="2139696"/>
            <a:ext cx="7132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7671816" y="292608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447"/>
                </a:solidFill>
              </a:rPr>
              <a:t>Decide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7735824" y="3566160"/>
            <a:ext cx="1554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70" dirty="0">
                <a:solidFill>
                  <a:srgbClr val="25343A"/>
                </a:solidFill>
              </a:rPr>
              <a:t>Professional views contribute to a clear, proportionate rationale.</a:t>
            </a:r>
            <a:endParaRPr lang="en-US" sz="1070" dirty="0"/>
          </a:p>
        </p:txBody>
      </p:sp>
      <p:sp>
        <p:nvSpPr>
          <p:cNvPr id="24" name="Shape 22"/>
          <p:cNvSpPr/>
          <p:nvPr/>
        </p:nvSpPr>
        <p:spPr>
          <a:xfrm>
            <a:off x="9848088" y="1691640"/>
            <a:ext cx="1965960" cy="3429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10469880" y="1938528"/>
            <a:ext cx="713232" cy="713232"/>
          </a:xfrm>
          <a:prstGeom prst="ellipse">
            <a:avLst/>
          </a:prstGeom>
          <a:solidFill>
            <a:srgbClr val="123447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10469880" y="2139696"/>
            <a:ext cx="7132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9985248" y="292608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447"/>
                </a:solidFill>
              </a:rPr>
              <a:t>Follow through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10049256" y="3566160"/>
            <a:ext cx="1554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70" dirty="0">
                <a:solidFill>
                  <a:srgbClr val="25343A"/>
                </a:solidFill>
              </a:rPr>
              <a:t>Actions are completed, impact is checked and disagreement is escalated.</a:t>
            </a:r>
            <a:endParaRPr lang="en-US" sz="1070" dirty="0"/>
          </a:p>
        </p:txBody>
      </p:sp>
      <p:sp>
        <p:nvSpPr>
          <p:cNvPr id="29" name="Text 27"/>
          <p:cNvSpPr/>
          <p:nvPr/>
        </p:nvSpPr>
        <p:spPr>
          <a:xfrm>
            <a:off x="1234440" y="5669280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B5B61"/>
                </a:solidFill>
              </a:rPr>
              <a:t>Partners should be able to explain what was known, what was decided, why it was decided and what happened next.</a:t>
            </a:r>
            <a:endParaRPr lang="en-US" sz="155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071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3447"/>
                </a:solidFill>
              </a:rPr>
              <a:t>What happens during the inspection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00200"/>
            <a:ext cx="3246120" cy="3611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005840" y="1764792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B61"/>
                </a:solidFill>
              </a:rPr>
              <a:t>WEEK 1 | Notify &amp; select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51560" y="2212848"/>
            <a:ext cx="2743200" cy="2880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Set-up discussion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Annex A information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Child-level data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At least 5 children selected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0" y="1600200"/>
            <a:ext cx="3246120" cy="3611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4800600" y="1764792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7A93D"/>
                </a:solidFill>
              </a:rPr>
              <a:t>WEEK 2 | Audit &amp; analyse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846320" y="2212848"/>
            <a:ext cx="2743200" cy="2880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Single- and multi-agency evaluations</a:t>
            </a: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Case records shared</a:t>
            </a: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Themes and learning summary</a:t>
            </a: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Fieldwork timetable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66760" y="1600200"/>
            <a:ext cx="3246120" cy="3611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8595360" y="1764792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WEEK 3 | Fieldwork &amp; feedback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641080" y="2212848"/>
            <a:ext cx="2743200" cy="2880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Case tracking</a:t>
            </a: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Front-door activity</a:t>
            </a: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Practitioner and leader discussions</a:t>
            </a: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5343A"/>
                </a:solidFill>
              </a:rPr>
              <a:t>Provisional findings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63040" y="562356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447"/>
                </a:solidFill>
              </a:rPr>
              <a:t>Inspectors identify strengths, areas for improvement and any areas for priority action.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071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3447"/>
                </a:solidFill>
              </a:rPr>
              <a:t>Inspection readiness: evidence partners need to mobilise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124712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07177"/>
                </a:solidFill>
              </a:rPr>
              <a:t>Readiness is the ability to show the line from contact or referral to decision, action and impact.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874520" cy="1645920"/>
          </a:xfrm>
          <a:prstGeom prst="hexagon">
            <a:avLst/>
          </a:prstGeom>
          <a:solidFill>
            <a:srgbClr val="12344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91440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</a:rPr>
              <a:t>Demand &amp; profile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960120" y="2638223"/>
            <a:ext cx="1371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60" dirty="0">
                <a:solidFill>
                  <a:srgbClr val="FFFFFF"/>
                </a:solidFill>
              </a:rPr>
              <a:t>Volumes, patterns, inequalities and presenting needs</a:t>
            </a:r>
            <a:endParaRPr lang="en-US" sz="960" dirty="0"/>
          </a:p>
        </p:txBody>
      </p:sp>
      <p:sp>
        <p:nvSpPr>
          <p:cNvPr id="7" name="Shape 5"/>
          <p:cNvSpPr/>
          <p:nvPr/>
        </p:nvSpPr>
        <p:spPr>
          <a:xfrm>
            <a:off x="2971800" y="1828800"/>
            <a:ext cx="1874520" cy="1645920"/>
          </a:xfrm>
          <a:prstGeom prst="hexagon">
            <a:avLst/>
          </a:prstGeom>
          <a:solidFill>
            <a:srgbClr val="0B5B6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320040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</a:rPr>
              <a:t>Practice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3227832" y="2647188"/>
            <a:ext cx="1371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60" dirty="0">
                <a:solidFill>
                  <a:srgbClr val="FFFFFF"/>
                </a:solidFill>
              </a:rPr>
              <a:t>Contacts, referrals, checks, assessments and decisions</a:t>
            </a:r>
            <a:endParaRPr lang="en-US" sz="960" dirty="0"/>
          </a:p>
        </p:txBody>
      </p:sp>
      <p:sp>
        <p:nvSpPr>
          <p:cNvPr id="10" name="Shape 8"/>
          <p:cNvSpPr/>
          <p:nvPr/>
        </p:nvSpPr>
        <p:spPr>
          <a:xfrm>
            <a:off x="5257800" y="1828800"/>
            <a:ext cx="1874520" cy="1645920"/>
          </a:xfrm>
          <a:prstGeom prst="hexagon">
            <a:avLst/>
          </a:prstGeom>
          <a:solidFill>
            <a:srgbClr val="3BA6A0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548640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</a:rPr>
              <a:t>Timeliness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5513832" y="2587214"/>
            <a:ext cx="1371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60" dirty="0">
                <a:solidFill>
                  <a:srgbClr val="FFFFFF"/>
                </a:solidFill>
              </a:rPr>
              <a:t>Response outside hours and progress through pathways</a:t>
            </a:r>
            <a:endParaRPr lang="en-US" sz="960" dirty="0"/>
          </a:p>
        </p:txBody>
      </p:sp>
      <p:sp>
        <p:nvSpPr>
          <p:cNvPr id="13" name="Shape 11"/>
          <p:cNvSpPr/>
          <p:nvPr/>
        </p:nvSpPr>
        <p:spPr>
          <a:xfrm>
            <a:off x="7543800" y="1828800"/>
            <a:ext cx="1874520" cy="1645920"/>
          </a:xfrm>
          <a:prstGeom prst="hexagon">
            <a:avLst/>
          </a:prstGeom>
          <a:solidFill>
            <a:srgbClr val="E7A93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777240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</a:rPr>
              <a:t>Quality assurance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7799832" y="2638223"/>
            <a:ext cx="1371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60" dirty="0">
                <a:solidFill>
                  <a:srgbClr val="FFFFFF"/>
                </a:solidFill>
              </a:rPr>
              <a:t>Audits, supervision, escalation and management oversight</a:t>
            </a:r>
            <a:endParaRPr lang="en-US" sz="960" dirty="0"/>
          </a:p>
        </p:txBody>
      </p:sp>
      <p:sp>
        <p:nvSpPr>
          <p:cNvPr id="16" name="Shape 14"/>
          <p:cNvSpPr/>
          <p:nvPr/>
        </p:nvSpPr>
        <p:spPr>
          <a:xfrm>
            <a:off x="9829800" y="1828800"/>
            <a:ext cx="1874520" cy="1645920"/>
          </a:xfrm>
          <a:prstGeom prst="hexagon">
            <a:avLst/>
          </a:prstGeom>
          <a:solidFill>
            <a:srgbClr val="D46A5E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1005840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</a:rPr>
              <a:t>Impact &amp; learning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10085832" y="2647188"/>
            <a:ext cx="1371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60" dirty="0">
                <a:solidFill>
                  <a:srgbClr val="FFFFFF"/>
                </a:solidFill>
              </a:rPr>
              <a:t>Outcomes, feedback, improvement and independent scrutiny</a:t>
            </a:r>
            <a:endParaRPr lang="en-US" sz="960" dirty="0"/>
          </a:p>
        </p:txBody>
      </p:sp>
      <p:sp>
        <p:nvSpPr>
          <p:cNvPr id="19" name="Shape 17"/>
          <p:cNvSpPr/>
          <p:nvPr/>
        </p:nvSpPr>
        <p:spPr>
          <a:xfrm>
            <a:off x="914400" y="4251960"/>
            <a:ext cx="31546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914400" y="4251960"/>
            <a:ext cx="73152" cy="1143000"/>
          </a:xfrm>
          <a:prstGeom prst="rect">
            <a:avLst/>
          </a:prstGeom>
          <a:solidFill>
            <a:srgbClr val="0B5B61"/>
          </a:solidFill>
          <a:ln w="12700">
            <a:solidFill>
              <a:srgbClr val="0B5B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1143000" y="441655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Know your front door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143000" y="4855464"/>
            <a:ext cx="2743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25343A"/>
                </a:solidFill>
              </a:rPr>
              <a:t>Be clear how concerns enter, are screened and move to the right pathway.</a:t>
            </a:r>
            <a:endParaRPr lang="en-US" sz="1080" dirty="0"/>
          </a:p>
        </p:txBody>
      </p:sp>
      <p:sp>
        <p:nvSpPr>
          <p:cNvPr id="23" name="Shape 21"/>
          <p:cNvSpPr/>
          <p:nvPr/>
        </p:nvSpPr>
        <p:spPr>
          <a:xfrm>
            <a:off x="4526280" y="4251960"/>
            <a:ext cx="31546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4526280" y="4251960"/>
            <a:ext cx="73152" cy="1143000"/>
          </a:xfrm>
          <a:prstGeom prst="rect">
            <a:avLst/>
          </a:prstGeom>
          <a:solidFill>
            <a:srgbClr val="E7A93D"/>
          </a:solidFill>
          <a:ln w="12700">
            <a:solidFill>
              <a:srgbClr val="E7A9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4754880" y="441655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Know your decisions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4754880" y="4855464"/>
            <a:ext cx="2743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25343A"/>
                </a:solidFill>
              </a:rPr>
              <a:t>Records should show information, analysis, rationale, thresholds and disagreement.</a:t>
            </a:r>
            <a:endParaRPr lang="en-US" sz="1080" dirty="0"/>
          </a:p>
        </p:txBody>
      </p:sp>
      <p:sp>
        <p:nvSpPr>
          <p:cNvPr id="27" name="Shape 25"/>
          <p:cNvSpPr/>
          <p:nvPr/>
        </p:nvSpPr>
        <p:spPr>
          <a:xfrm>
            <a:off x="8138160" y="4251960"/>
            <a:ext cx="31546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0E1"/>
            </a:solidFill>
            <a:prstDash val="solid"/>
          </a:ln>
          <a:effectLst>
            <a:outerShdw blurRad="12700" dist="635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8138160" y="4251960"/>
            <a:ext cx="73152" cy="1143000"/>
          </a:xfrm>
          <a:prstGeom prst="rect">
            <a:avLst/>
          </a:prstGeom>
          <a:solidFill>
            <a:srgbClr val="D46A5E"/>
          </a:solidFill>
          <a:ln w="12700">
            <a:solidFill>
              <a:srgbClr val="D46A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8366760" y="441655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447"/>
                </a:solidFill>
              </a:rPr>
              <a:t>Know your impact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8366760" y="4855464"/>
            <a:ext cx="2743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25343A"/>
                </a:solidFill>
              </a:rPr>
              <a:t>Show whether timely help reduced risk and what learning changed practice.</a:t>
            </a:r>
            <a:endParaRPr lang="en-US" sz="108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071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A94BBE137D440B25101E08666F28A" ma:contentTypeVersion="19" ma:contentTypeDescription="Create a new document." ma:contentTypeScope="" ma:versionID="45928513a093765861513441a848bcc7">
  <xsd:schema xmlns:xsd="http://www.w3.org/2001/XMLSchema" xmlns:xs="http://www.w3.org/2001/XMLSchema" xmlns:p="http://schemas.microsoft.com/office/2006/metadata/properties" xmlns:ns2="846c35cb-2e05-4650-88dd-9f0ca96b81e1" xmlns:ns3="0d0fd5b9-2cfc-4d11-8626-ced56df836fd" targetNamespace="http://schemas.microsoft.com/office/2006/metadata/properties" ma:root="true" ma:fieldsID="921429f047b25ccbaf78e667def550dd" ns2:_="" ns3:_="">
    <xsd:import namespace="846c35cb-2e05-4650-88dd-9f0ca96b81e1"/>
    <xsd:import namespace="0d0fd5b9-2cfc-4d11-8626-ced56df836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6c35cb-2e05-4650-88dd-9f0ca96b81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f58ffd0-a013-44e0-81c6-c32cd0541a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0fd5b9-2cfc-4d11-8626-ced56df836f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0134935-4ea6-4d47-90d6-090db9c748ea}" ma:internalName="TaxCatchAll" ma:showField="CatchAllData" ma:web="0d0fd5b9-2cfc-4d11-8626-ced56df836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0fd5b9-2cfc-4d11-8626-ced56df836fd" xsi:nil="true"/>
    <lcf76f155ced4ddcb4097134ff3c332f xmlns="846c35cb-2e05-4650-88dd-9f0ca96b81e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986C715-D8CC-44F6-BFC3-58FD60CEADD0}"/>
</file>

<file path=customXml/itemProps2.xml><?xml version="1.0" encoding="utf-8"?>
<ds:datastoreItem xmlns:ds="http://schemas.openxmlformats.org/officeDocument/2006/customXml" ds:itemID="{E95A4983-96C8-44D0-B87B-8D60F43E9E07}"/>
</file>

<file path=customXml/itemProps3.xml><?xml version="1.0" encoding="utf-8"?>
<ds:datastoreItem xmlns:ds="http://schemas.openxmlformats.org/officeDocument/2006/customXml" ds:itemID="{1D0447A3-ADA4-4E56-935B-D53B04B31AEA}"/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1416</Words>
  <Application>Microsoft Office PowerPoint</Application>
  <PresentationFormat>Widescreen</PresentationFormat>
  <Paragraphs>197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Wolverhampton Safeguarding Together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JTAI: Identification of initial need and risk</dc:title>
  <dc:subject>PptxGenJS Presentation</dc:subject>
  <dc:creator>Amy Dunn-Donachy (she/her)</dc:creator>
  <cp:lastModifiedBy>Amy Dunn-Donachy (she/her)</cp:lastModifiedBy>
  <cp:revision>2</cp:revision>
  <dcterms:created xsi:type="dcterms:W3CDTF">2026-09-29T15:10:44Z</dcterms:created>
  <dcterms:modified xsi:type="dcterms:W3CDTF">2026-09-29T15:54:59Z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b00f30-8635-41e4-9aca-c5b7abd1369a_Enabled">
    <vt:lpwstr>true</vt:lpwstr>
  </property>
  <property fmtid="{D5CDD505-2E9C-101B-9397-08002B2CF9AE}" pid="3" name="MSIP_Label_2ab00f30-8635-41e4-9aca-c5b7abd1369a_SetDate">
    <vt:lpwstr>2026-09-29T15:10:44Z</vt:lpwstr>
  </property>
  <property fmtid="{D5CDD505-2E9C-101B-9397-08002B2CF9AE}" pid="4" name="MSIP_Label_2ab00f30-8635-41e4-9aca-c5b7abd1369a_Method">
    <vt:lpwstr>Standard</vt:lpwstr>
  </property>
  <property fmtid="{D5CDD505-2E9C-101B-9397-08002B2CF9AE}" pid="5" name="MSIP_Label_2ab00f30-8635-41e4-9aca-c5b7abd1369a_Name">
    <vt:lpwstr>2ab00f30-8635-41e4-9aca-c5b7abd1369a</vt:lpwstr>
  </property>
  <property fmtid="{D5CDD505-2E9C-101B-9397-08002B2CF9AE}" pid="6" name="MSIP_Label_2ab00f30-8635-41e4-9aca-c5b7abd1369a_SiteId">
    <vt:lpwstr>07ebc6c3-7074-4387-a625-b9d918ba4a97</vt:lpwstr>
  </property>
  <property fmtid="{D5CDD505-2E9C-101B-9397-08002B2CF9AE}" pid="7" name="MSIP_Label_2ab00f30-8635-41e4-9aca-c5b7abd1369a_ActionId">
    <vt:lpwstr>a8a6943b-14d4-4469-a6e8-6d32740edb18</vt:lpwstr>
  </property>
  <property fmtid="{D5CDD505-2E9C-101B-9397-08002B2CF9AE}" pid="8" name="MSIP_Label_2ab00f30-8635-41e4-9aca-c5b7abd1369a_ContentBits">
    <vt:lpwstr>0</vt:lpwstr>
  </property>
  <property fmtid="{D5CDD505-2E9C-101B-9397-08002B2CF9AE}" pid="9" name="ContentTypeId">
    <vt:lpwstr>0x010100177A94BBE137D440B25101E08666F28A</vt:lpwstr>
  </property>
</Properties>
</file>